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3"/>
  </p:handoutMasterIdLst>
  <p:sldIdLst>
    <p:sldId id="992" r:id="rId3"/>
    <p:sldId id="1031" r:id="rId5"/>
    <p:sldId id="1032" r:id="rId6"/>
    <p:sldId id="1033" r:id="rId7"/>
    <p:sldId id="1034" r:id="rId8"/>
    <p:sldId id="1035" r:id="rId9"/>
    <p:sldId id="1036" r:id="rId10"/>
    <p:sldId id="1037" r:id="rId11"/>
    <p:sldId id="1038" r:id="rId12"/>
    <p:sldId id="1039" r:id="rId13"/>
    <p:sldId id="1040" r:id="rId14"/>
    <p:sldId id="1041" r:id="rId15"/>
    <p:sldId id="1042" r:id="rId16"/>
    <p:sldId id="1043" r:id="rId17"/>
    <p:sldId id="1044" r:id="rId18"/>
    <p:sldId id="1045" r:id="rId19"/>
    <p:sldId id="1046" r:id="rId20"/>
    <p:sldId id="1047" r:id="rId21"/>
    <p:sldId id="1048" r:id="rId22"/>
    <p:sldId id="1049" r:id="rId23"/>
    <p:sldId id="1050" r:id="rId24"/>
    <p:sldId id="1051" r:id="rId25"/>
    <p:sldId id="1052" r:id="rId26"/>
    <p:sldId id="1053" r:id="rId27"/>
    <p:sldId id="1054" r:id="rId28"/>
    <p:sldId id="1055" r:id="rId29"/>
    <p:sldId id="1056" r:id="rId30"/>
    <p:sldId id="1057" r:id="rId31"/>
    <p:sldId id="1058" r:id="rId32"/>
    <p:sldId id="1059" r:id="rId33"/>
    <p:sldId id="1060" r:id="rId34"/>
    <p:sldId id="1061" r:id="rId35"/>
    <p:sldId id="1062" r:id="rId36"/>
    <p:sldId id="1063" r:id="rId37"/>
    <p:sldId id="1064" r:id="rId38"/>
    <p:sldId id="1065" r:id="rId39"/>
    <p:sldId id="1066" r:id="rId40"/>
    <p:sldId id="1067" r:id="rId41"/>
    <p:sldId id="1068" r:id="rId42"/>
    <p:sldId id="1069" r:id="rId43"/>
    <p:sldId id="1070" r:id="rId44"/>
    <p:sldId id="1071" r:id="rId45"/>
    <p:sldId id="1072" r:id="rId46"/>
    <p:sldId id="1073" r:id="rId47"/>
    <p:sldId id="1074" r:id="rId48"/>
    <p:sldId id="1075" r:id="rId49"/>
    <p:sldId id="1076" r:id="rId50"/>
    <p:sldId id="1077" r:id="rId51"/>
    <p:sldId id="1078" r:id="rId52"/>
    <p:sldId id="1079" r:id="rId53"/>
    <p:sldId id="1154" r:id="rId54"/>
    <p:sldId id="1155" r:id="rId55"/>
    <p:sldId id="1156" r:id="rId56"/>
    <p:sldId id="1157" r:id="rId57"/>
    <p:sldId id="1158" r:id="rId58"/>
    <p:sldId id="1159" r:id="rId59"/>
    <p:sldId id="1160" r:id="rId60"/>
    <p:sldId id="1161" r:id="rId61"/>
    <p:sldId id="1162" r:id="rId62"/>
    <p:sldId id="1163" r:id="rId63"/>
    <p:sldId id="1164" r:id="rId64"/>
    <p:sldId id="1165" r:id="rId65"/>
    <p:sldId id="1166" r:id="rId66"/>
    <p:sldId id="1167" r:id="rId67"/>
    <p:sldId id="1168" r:id="rId68"/>
    <p:sldId id="1169" r:id="rId69"/>
    <p:sldId id="1170" r:id="rId70"/>
    <p:sldId id="1171" r:id="rId71"/>
    <p:sldId id="1172" r:id="rId72"/>
  </p:sldIdLst>
  <p:sldSz cx="12192000" cy="6858000"/>
  <p:notesSz cx="6797675" cy="9928225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 Qing-Shan" initials="JQ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50C"/>
    <a:srgbClr val="00823B"/>
    <a:srgbClr val="FFFF99"/>
    <a:srgbClr val="009242"/>
    <a:srgbClr val="0000CC"/>
    <a:srgbClr val="CCFFCC"/>
    <a:srgbClr val="FFFFCC"/>
    <a:srgbClr val="00006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1222" autoAdjust="0"/>
  </p:normalViewPr>
  <p:slideViewPr>
    <p:cSldViewPr>
      <p:cViewPr varScale="1">
        <p:scale>
          <a:sx n="61" d="100"/>
          <a:sy n="61" d="100"/>
        </p:scale>
        <p:origin x="102" y="114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gs" Target="tags/tag1.xml"/><Relationship Id="rId77" Type="http://schemas.openxmlformats.org/officeDocument/2006/relationships/commentAuthors" Target="commentAuthors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4523BF5F-1E37-4708-B5F9-FC9328F09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ADF84BE1-498E-4881-B9B2-116C26D1972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92112A11-B874-47A7-8515-B50CC98B5C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the meaning of *&amp;p?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Paused at here. 202108221855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76000" y="115888"/>
            <a:ext cx="1016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0" y="1"/>
            <a:ext cx="4559829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1253" y="3039583"/>
            <a:ext cx="6720747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431370" y="1844337"/>
            <a:ext cx="11137900" cy="1470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 sz="4800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733120" y="3933056"/>
            <a:ext cx="853440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sz="3200" kern="0" dirty="0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37600" y="228600"/>
            <a:ext cx="26416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28600"/>
            <a:ext cx="7721600" cy="5791200"/>
          </a:xfrm>
        </p:spPr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428604"/>
            <a:ext cx="10132483" cy="7143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228600"/>
            <a:ext cx="10132483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1816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886200"/>
            <a:ext cx="51816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093" y="66328"/>
            <a:ext cx="10132483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90651" y="188914"/>
            <a:ext cx="9410700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6"/>
            <a:ext cx="105664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34433" y="1052513"/>
            <a:ext cx="114808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176000" y="115888"/>
            <a:ext cx="1016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00753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zoom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/>
          <p:nvPr/>
        </p:nvSpPr>
        <p:spPr bwMode="auto">
          <a:xfrm>
            <a:off x="1703512" y="1230615"/>
            <a:ext cx="8712968" cy="2272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 第七讲</a:t>
            </a:r>
            <a:endParaRPr lang="zh-CN" altLang="en-US" sz="5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二叉树</a:t>
            </a:r>
            <a:endParaRPr lang="en-US" altLang="zh-CN" sz="4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2855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贾庆山</a:t>
            </a:r>
            <a:endParaRPr lang="en-US" altLang="zh-CN" sz="3600" b="1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清华大学自动化系</a:t>
            </a:r>
            <a:endParaRPr lang="en-US" altLang="zh-CN" sz="2400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algn="ctr">
              <a:defRPr/>
            </a:pPr>
            <a:endParaRPr lang="en-US" altLang="zh-CN" kern="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28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sz="2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直接后继：左父亲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37272"/>
            <a:ext cx="10566400" cy="4888281"/>
          </a:xfrm>
        </p:spPr>
      </p:pic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后序遍历：递归实现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21714"/>
            <a:ext cx="10566400" cy="4919396"/>
          </a:xfrm>
        </p:spPr>
      </p:pic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观察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5267" y="1196975"/>
            <a:ext cx="10444642" cy="4968875"/>
          </a:xfrm>
        </p:spPr>
      </p:pic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藤缠树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22275"/>
            <a:ext cx="10566400" cy="4918274"/>
          </a:xfrm>
        </p:spPr>
      </p:pic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后序遍历迭代算法：序曲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2183" y="1196975"/>
            <a:ext cx="10470809" cy="4968875"/>
          </a:xfrm>
        </p:spPr>
      </p:pic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全曲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3086" y="1196975"/>
            <a:ext cx="10069003" cy="4968875"/>
          </a:xfrm>
        </p:spPr>
      </p:pic>
    </p:spTree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实例（</a:t>
            </a:r>
            <a:r>
              <a:rPr lang="en-US" altLang="zh-CN" dirty="0"/>
              <a:t>1/2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539038"/>
            <a:ext cx="10566400" cy="4284748"/>
          </a:xfrm>
        </p:spPr>
      </p:pic>
    </p:spTree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实例（</a:t>
            </a:r>
            <a:r>
              <a:rPr lang="en-US" altLang="zh-CN" dirty="0"/>
              <a:t>2/2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482314"/>
            <a:ext cx="10566400" cy="4398196"/>
          </a:xfrm>
        </p:spPr>
      </p:pic>
    </p:spTree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0" y="0"/>
            <a:ext cx="12151239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" y="0"/>
            <a:ext cx="12172012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对中序遍历的观察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96778"/>
            <a:ext cx="10566400" cy="4769269"/>
          </a:xfrm>
        </p:spPr>
      </p:pic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后序遍历：表达式树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359536"/>
            <a:ext cx="11262746" cy="4949784"/>
          </a:xfrm>
        </p:spPr>
      </p:pic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表达式树</a:t>
            </a:r>
            <a:r>
              <a:rPr lang="en-US" altLang="zh-CN" dirty="0"/>
              <a:t>~</a:t>
            </a:r>
            <a:r>
              <a:rPr lang="zh-CN" altLang="en-US" dirty="0"/>
              <a:t>后序遍历</a:t>
            </a:r>
            <a:r>
              <a:rPr lang="en-US" altLang="zh-CN" dirty="0"/>
              <a:t>~RPN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559496" y="1340768"/>
            <a:ext cx="1008311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层次遍历：算法实现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7715" y="1196975"/>
            <a:ext cx="7879745" cy="4968875"/>
          </a:xfrm>
        </p:spPr>
      </p:pic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2055" y="1196975"/>
            <a:ext cx="10191065" cy="4968875"/>
          </a:xfrm>
        </p:spPr>
      </p:pic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68536"/>
            <a:ext cx="10566400" cy="4825752"/>
          </a:xfrm>
        </p:spPr>
      </p:pic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7989" y="1196975"/>
            <a:ext cx="9959198" cy="4968875"/>
          </a:xfrm>
        </p:spPr>
      </p:pic>
    </p:spTree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66328"/>
            <a:ext cx="12192000" cy="914400"/>
          </a:xfrm>
        </p:spPr>
        <p:txBody>
          <a:bodyPr/>
          <a:lstStyle/>
          <a:p>
            <a:r>
              <a:rPr lang="zh-CN" altLang="en-US" dirty="0"/>
              <a:t>层次遍历：完全二叉树</a:t>
            </a:r>
            <a:r>
              <a:rPr lang="en-US" altLang="zh-CN" dirty="0"/>
              <a:t>~</a:t>
            </a:r>
            <a:r>
              <a:rPr lang="zh-CN" altLang="en-US" dirty="0"/>
              <a:t>紧凑表示</a:t>
            </a:r>
            <a:r>
              <a:rPr lang="en-US" altLang="zh-CN" dirty="0"/>
              <a:t>~</a:t>
            </a:r>
            <a:r>
              <a:rPr lang="zh-CN" altLang="en-US" dirty="0"/>
              <a:t>以向量实现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18060"/>
            <a:ext cx="10566400" cy="4926704"/>
          </a:xfrm>
        </p:spPr>
      </p:pic>
      <p:sp>
        <p:nvSpPr>
          <p:cNvPr id="3" name="文本框 2"/>
          <p:cNvSpPr txBox="1"/>
          <p:nvPr/>
        </p:nvSpPr>
        <p:spPr>
          <a:xfrm>
            <a:off x="3719195" y="17011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17650C"/>
                </a:solidFill>
              </a:rPr>
              <a:t>Lowest Common Ancestor (LCA)</a:t>
            </a:r>
            <a:endParaRPr lang="en-US" altLang="zh-CN">
              <a:solidFill>
                <a:srgbClr val="17650C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层次遍历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48191"/>
            <a:ext cx="10566400" cy="4866442"/>
          </a:xfrm>
        </p:spPr>
      </p:pic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辅助队列的规模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46212"/>
            <a:ext cx="10566400" cy="4870400"/>
          </a:xfrm>
        </p:spPr>
      </p:pic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完全</a:t>
            </a:r>
            <a:r>
              <a:rPr lang="en-US" altLang="zh-CN" dirty="0"/>
              <a:t>~</a:t>
            </a:r>
            <a:r>
              <a:rPr lang="zh-CN" altLang="en-US" dirty="0"/>
              <a:t>满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485840"/>
            <a:ext cx="10566400" cy="4391145"/>
          </a:xfrm>
        </p:spPr>
      </p:pic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4304"/>
            <a:ext cx="12192000" cy="644939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先序</a:t>
            </a:r>
            <a:r>
              <a:rPr lang="en-US" altLang="zh-CN" dirty="0"/>
              <a:t>|</a:t>
            </a:r>
            <a:r>
              <a:rPr lang="zh-CN" altLang="en-US" dirty="0"/>
              <a:t>后序</a:t>
            </a:r>
            <a:r>
              <a:rPr lang="en-US" altLang="zh-CN" dirty="0"/>
              <a:t>] + </a:t>
            </a:r>
            <a:r>
              <a:rPr lang="zh-CN" altLang="en-US" dirty="0"/>
              <a:t>中序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413214"/>
            <a:ext cx="10566400" cy="4536396"/>
          </a:xfrm>
        </p:spPr>
      </p:pic>
    </p:spTree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先序</a:t>
            </a:r>
            <a:r>
              <a:rPr lang="en-US" altLang="zh-CN" dirty="0"/>
              <a:t>+</a:t>
            </a:r>
            <a:r>
              <a:rPr lang="zh-CN" altLang="en-US" dirty="0"/>
              <a:t>后序</a:t>
            </a:r>
            <a:r>
              <a:rPr lang="en-US" altLang="zh-CN" dirty="0"/>
              <a:t>] ?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995" y="1196975"/>
            <a:ext cx="10479186" cy="4968875"/>
          </a:xfrm>
        </p:spPr>
      </p:pic>
    </p:spTree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先序</a:t>
            </a:r>
            <a:r>
              <a:rPr lang="en-US" altLang="zh-CN" dirty="0"/>
              <a:t>+</a:t>
            </a:r>
            <a:r>
              <a:rPr lang="zh-CN" altLang="en-US" dirty="0"/>
              <a:t>后序</a:t>
            </a:r>
            <a:r>
              <a:rPr lang="en-US" altLang="zh-CN" dirty="0"/>
              <a:t>]!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447645"/>
            <a:ext cx="10566400" cy="4467535"/>
          </a:xfrm>
        </p:spPr>
      </p:pic>
    </p:spTree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先序</a:t>
            </a:r>
            <a:r>
              <a:rPr lang="en-US" altLang="zh-CN" dirty="0"/>
              <a:t>+</a:t>
            </a:r>
            <a:r>
              <a:rPr lang="zh-CN" altLang="en-US" dirty="0"/>
              <a:t>后序</a:t>
            </a:r>
            <a:r>
              <a:rPr lang="en-US" altLang="zh-CN" dirty="0"/>
              <a:t>]??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391789"/>
            <a:ext cx="10566400" cy="4579247"/>
          </a:xfrm>
        </p:spPr>
      </p:pic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先序</a:t>
            </a:r>
            <a:r>
              <a:rPr lang="en-US" altLang="zh-CN" dirty="0"/>
              <a:t>+</a:t>
            </a:r>
            <a:r>
              <a:rPr lang="zh-CN" altLang="en-US" dirty="0"/>
              <a:t>后序</a:t>
            </a:r>
            <a:r>
              <a:rPr lang="en-US" altLang="zh-CN" dirty="0"/>
              <a:t>]x</a:t>
            </a:r>
            <a:r>
              <a:rPr lang="zh-CN" altLang="en-US" dirty="0"/>
              <a:t>真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454214"/>
            <a:ext cx="10566400" cy="4454396"/>
          </a:xfrm>
        </p:spPr>
      </p:pic>
      <p:sp>
        <p:nvSpPr>
          <p:cNvPr id="3" name="文本框 2"/>
          <p:cNvSpPr txBox="1"/>
          <p:nvPr/>
        </p:nvSpPr>
        <p:spPr>
          <a:xfrm>
            <a:off x="3455035" y="6202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真二叉树中节点的度为</a:t>
            </a:r>
            <a:r>
              <a:rPr lang="en-US" altLang="zh-CN"/>
              <a:t>0</a:t>
            </a:r>
            <a:r>
              <a:rPr lang="zh-CN" altLang="en-US"/>
              <a:t>或</a:t>
            </a:r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增强序列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63295"/>
            <a:ext cx="10566400" cy="4836234"/>
          </a:xfrm>
        </p:spPr>
      </p:pic>
    </p:spTree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增强序列：实例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31871"/>
            <a:ext cx="10566400" cy="4899082"/>
          </a:xfrm>
        </p:spPr>
      </p:pic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6459" y="1196975"/>
            <a:ext cx="10282258" cy="4968875"/>
          </a:xfrm>
        </p:spPr>
      </p:pic>
    </p:spTree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PFC</a:t>
            </a:r>
            <a:r>
              <a:rPr lang="zh-CN" altLang="en-US" dirty="0"/>
              <a:t>编码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350782"/>
            <a:ext cx="10566400" cy="4661261"/>
          </a:xfrm>
        </p:spPr>
      </p:pic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编码长度 </a:t>
            </a:r>
            <a:r>
              <a:rPr lang="en-US" altLang="zh-CN" dirty="0"/>
              <a:t>vs. </a:t>
            </a:r>
            <a:r>
              <a:rPr lang="zh-CN" altLang="en-US" dirty="0"/>
              <a:t>叶节点平均深度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461414"/>
            <a:ext cx="10566400" cy="4439996"/>
          </a:xfrm>
        </p:spPr>
      </p:pic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中序遍历：迭代算法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4969" y="1196975"/>
            <a:ext cx="9185238" cy="4968875"/>
          </a:xfrm>
        </p:spPr>
      </p:pic>
    </p:spTree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最优编码树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59808"/>
            <a:ext cx="10566400" cy="4843208"/>
          </a:xfrm>
        </p:spPr>
      </p:pic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字符频率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627354"/>
            <a:ext cx="10566400" cy="4108116"/>
          </a:xfrm>
        </p:spPr>
      </p:pic>
    </p:spTree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带权编码长度 </a:t>
            </a:r>
            <a:r>
              <a:rPr lang="en-US" altLang="zh-CN" dirty="0"/>
              <a:t>vs. </a:t>
            </a:r>
            <a:r>
              <a:rPr lang="zh-CN" altLang="en-US" dirty="0"/>
              <a:t>叶节点平均带权深度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368228"/>
            <a:ext cx="10566400" cy="4626369"/>
          </a:xfrm>
        </p:spPr>
      </p:pic>
    </p:spTree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最优带权编码树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452465"/>
            <a:ext cx="10566400" cy="4457895"/>
          </a:xfrm>
        </p:spPr>
      </p:pic>
    </p:spTree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Huffman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88059"/>
            <a:ext cx="10566400" cy="4786706"/>
          </a:xfrm>
        </p:spPr>
      </p:pic>
    </p:spTree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Huffman</a:t>
            </a:r>
            <a:r>
              <a:rPr lang="zh-CN" altLang="en-US" dirty="0"/>
              <a:t>编码树：正确性：双子性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33903"/>
            <a:ext cx="10566400" cy="4895019"/>
          </a:xfrm>
        </p:spPr>
      </p:pic>
    </p:spTree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不唯一性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6865" y="1196975"/>
            <a:ext cx="10541445" cy="4968875"/>
          </a:xfrm>
        </p:spPr>
      </p:pic>
    </p:spTree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层次性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88415"/>
            <a:ext cx="10566400" cy="4785995"/>
          </a:xfrm>
        </p:spPr>
      </p:pic>
    </p:spTree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数学归纳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84976"/>
            <a:ext cx="10566400" cy="4792872"/>
          </a:xfrm>
        </p:spPr>
      </p:pic>
    </p:spTree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定差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57356"/>
            <a:ext cx="10566400" cy="4848113"/>
          </a:xfrm>
        </p:spPr>
      </p:pic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全曲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0870" y="1196975"/>
            <a:ext cx="9713436" cy="4968875"/>
          </a:xfrm>
        </p:spPr>
      </p:pic>
      <p:sp>
        <p:nvSpPr>
          <p:cNvPr id="6" name="文本框 5"/>
          <p:cNvSpPr txBox="1"/>
          <p:nvPr/>
        </p:nvSpPr>
        <p:spPr>
          <a:xfrm>
            <a:off x="1240870" y="6309320"/>
            <a:ext cx="67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从最优，到最优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388" y="1274003"/>
            <a:ext cx="10566400" cy="4814819"/>
          </a:xfrm>
        </p:spPr>
      </p:pic>
    </p:spTree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/>
          <p:nvPr/>
        </p:nvSpPr>
        <p:spPr bwMode="auto">
          <a:xfrm>
            <a:off x="1703512" y="1158859"/>
            <a:ext cx="8712968" cy="2272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 第八讲</a:t>
            </a:r>
            <a:endParaRPr lang="zh-CN" altLang="en-US" sz="5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二叉搜索树</a:t>
            </a:r>
            <a:endParaRPr lang="en-US" altLang="zh-CN" sz="4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2855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贾庆山</a:t>
            </a:r>
            <a:endParaRPr lang="en-US" altLang="zh-CN" sz="3600" b="1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清华大学自动化系</a:t>
            </a:r>
            <a:endParaRPr lang="en-US" altLang="zh-CN" sz="2400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algn="ctr">
              <a:defRPr/>
            </a:pPr>
            <a:endParaRPr lang="en-US" altLang="zh-CN" kern="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 ker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lang="zh-CN" altLang="en-US" sz="2000" ker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sz="2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703512" y="1803543"/>
          <a:ext cx="8795385" cy="364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80"/>
                <a:gridCol w="1440180"/>
                <a:gridCol w="1439545"/>
                <a:gridCol w="1440180"/>
                <a:gridCol w="1440180"/>
                <a:gridCol w="1379220"/>
              </a:tblGrid>
              <a:tr h="7715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数据结构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无序向量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无序列表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有序向量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有序列表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search(x)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insert(x)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9569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remove(x)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 bwMode="auto">
          <a:xfrm>
            <a:off x="6222777" y="1803543"/>
            <a:ext cx="1457399" cy="3641681"/>
          </a:xfrm>
          <a:prstGeom prst="rect">
            <a:avLst/>
          </a:prstGeom>
          <a:solidFill>
            <a:srgbClr val="FFFF00">
              <a:alpha val="24000"/>
            </a:srgbClr>
          </a:solidFill>
          <a:ln w="47625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回顾：算法复杂度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634675" y="1178217"/>
            <a:ext cx="5328592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查找、插入、删除复杂度分析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5751" y="2865691"/>
            <a:ext cx="11995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O(n/2)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65428" y="3634985"/>
            <a:ext cx="1440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O(1)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末端插入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15725" y="4524342"/>
            <a:ext cx="1781944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O(n/2)+ O(n/2)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查找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|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移位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25912" y="2834924"/>
            <a:ext cx="11995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O(n/2)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99856" y="3634984"/>
            <a:ext cx="14401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O(1)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末端插入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87027" y="4540104"/>
            <a:ext cx="126581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O(n/2)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查找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26631" y="2681026"/>
            <a:ext cx="14535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logn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二分查找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22777" y="3501008"/>
            <a:ext cx="1529407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logn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)+O(n/2)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查找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移位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22777" y="4437112"/>
            <a:ext cx="1529407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logn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)+O(n)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查找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移位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70228" y="2865691"/>
            <a:ext cx="11995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O(n/2)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810641" y="3651579"/>
            <a:ext cx="1093671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O(n/2)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查找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55051" y="4575889"/>
            <a:ext cx="1149261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O(n/2)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查找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093236" y="2865691"/>
            <a:ext cx="14535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logn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099875" y="3836244"/>
            <a:ext cx="14535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logn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106951" y="4814325"/>
            <a:ext cx="14535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logn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247113" y="1776486"/>
            <a:ext cx="116936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二叉 搜索树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TextBox 20"/>
          <p:cNvSpPr txBox="1">
            <a:spLocks noChangeArrowheads="1"/>
          </p:cNvSpPr>
          <p:nvPr/>
        </p:nvSpPr>
        <p:spPr bwMode="auto">
          <a:xfrm>
            <a:off x="1703512" y="5513372"/>
            <a:ext cx="8795930" cy="1198880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z="2400" dirty="0">
                <a:solidFill>
                  <a:srgbClr val="FFFF00"/>
                </a:solidFill>
              </a:rPr>
              <a:t>可否改进有序向量查找的结构，避免移位操作？</a:t>
            </a:r>
            <a:endParaRPr lang="en-US" altLang="zh-CN" sz="2400" dirty="0">
              <a:solidFill>
                <a:srgbClr val="FFFF00"/>
              </a:solidFill>
            </a:endParaRPr>
          </a:p>
          <a:p>
            <a:r>
              <a:rPr lang="zh-CN" altLang="en-US" sz="2400" dirty="0"/>
              <a:t>利用二叉搜索树（保持平衡性），</a:t>
            </a:r>
            <a:endParaRPr lang="en-US" altLang="zh-CN" sz="2400" dirty="0"/>
          </a:p>
          <a:p>
            <a:r>
              <a:rPr lang="zh-CN" altLang="en-US" sz="2400" dirty="0"/>
              <a:t>可实现平均复杂度为</a:t>
            </a:r>
            <a:r>
              <a:rPr lang="en-US" altLang="zh-CN" sz="2400" dirty="0">
                <a:solidFill>
                  <a:srgbClr val="FFFF00"/>
                </a:solidFill>
              </a:rPr>
              <a:t>O(</a:t>
            </a:r>
            <a:r>
              <a:rPr lang="en-US" altLang="zh-CN" sz="2400" dirty="0" err="1">
                <a:solidFill>
                  <a:srgbClr val="FFFF00"/>
                </a:solidFill>
              </a:rPr>
              <a:t>logn</a:t>
            </a:r>
            <a:r>
              <a:rPr lang="en-US" altLang="zh-CN" sz="2400" dirty="0">
                <a:solidFill>
                  <a:srgbClr val="FFFF00"/>
                </a:solidFill>
              </a:rPr>
              <a:t>)</a:t>
            </a:r>
            <a:r>
              <a:rPr lang="zh-CN" altLang="en-US" sz="2400" dirty="0"/>
              <a:t>的搜索、插入、删除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3368294" y="2577517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4799856" y="2577517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7700317" y="2591680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9054060" y="2588038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3365428" y="3558266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4787586" y="3558266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7706695" y="3559894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9054060" y="3558266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3366191" y="4519642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4794103" y="4518299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6216261" y="4521491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7711486" y="4494370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9038708" y="4502346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209744" y="2588038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6202636" y="3560726"/>
            <a:ext cx="1434428" cy="90454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8" grpId="0" bldLvl="0" animBg="1"/>
      <p:bldP spid="4" grpId="0" bldLvl="0" animBg="1"/>
      <p:bldP spid="37" grpId="0" bldLvl="0" animBg="1"/>
      <p:bldP spid="43" grpId="0" bldLvl="0" animBg="1"/>
      <p:bldP spid="45" grpId="0" bldLvl="0" animBg="1"/>
      <p:bldP spid="48" grpId="0" bldLvl="0" animBg="1"/>
      <p:bldP spid="49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41" grpId="0" bldLvl="0" animBg="1"/>
      <p:bldP spid="51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 bwMode="auto">
          <a:xfrm>
            <a:off x="1524000" y="3923128"/>
            <a:ext cx="9144000" cy="2924944"/>
          </a:xfrm>
          <a:prstGeom prst="rect">
            <a:avLst/>
          </a:prstGeom>
          <a:solidFill>
            <a:srgbClr val="FF66FF">
              <a:alpha val="6000"/>
            </a:srgbClr>
          </a:solidFill>
          <a:ln w="3175" algn="ctr">
            <a:noFill/>
            <a:miter lim="800000"/>
          </a:ln>
          <a:effectLst>
            <a:outerShdw dist="57150" dir="2700000" algn="ctr" rotWithShape="0">
              <a:srgbClr val="888888">
                <a:alpha val="50000"/>
              </a:srgbClr>
            </a:outerShdw>
          </a:effectLst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如何规避移位？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634674" y="1124744"/>
            <a:ext cx="9033326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为何非要用线性结构？把数据组织成树状结构如何？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3881540" y="2271963"/>
            <a:ext cx="5396245" cy="360040"/>
            <a:chOff x="2357540" y="2437746"/>
            <a:chExt cx="5396245" cy="360040"/>
          </a:xfrm>
        </p:grpSpPr>
        <p:sp>
          <p:nvSpPr>
            <p:cNvPr id="30" name="圆角矩形 29"/>
            <p:cNvSpPr/>
            <p:nvPr/>
          </p:nvSpPr>
          <p:spPr bwMode="auto">
            <a:xfrm>
              <a:off x="235754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圆角矩形 36"/>
            <p:cNvSpPr/>
            <p:nvPr/>
          </p:nvSpPr>
          <p:spPr bwMode="auto">
            <a:xfrm>
              <a:off x="271758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圆角矩形 40"/>
            <p:cNvSpPr/>
            <p:nvPr/>
          </p:nvSpPr>
          <p:spPr bwMode="auto">
            <a:xfrm>
              <a:off x="307762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圆角矩形 42"/>
            <p:cNvSpPr/>
            <p:nvPr/>
          </p:nvSpPr>
          <p:spPr bwMode="auto">
            <a:xfrm>
              <a:off x="343766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圆角矩形 44"/>
            <p:cNvSpPr/>
            <p:nvPr/>
          </p:nvSpPr>
          <p:spPr bwMode="auto">
            <a:xfrm>
              <a:off x="379770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圆角矩形 47"/>
            <p:cNvSpPr/>
            <p:nvPr/>
          </p:nvSpPr>
          <p:spPr bwMode="auto">
            <a:xfrm>
              <a:off x="415774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451778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圆角矩形 50"/>
            <p:cNvSpPr/>
            <p:nvPr/>
          </p:nvSpPr>
          <p:spPr bwMode="auto">
            <a:xfrm>
              <a:off x="487782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圆角矩形 51"/>
            <p:cNvSpPr/>
            <p:nvPr/>
          </p:nvSpPr>
          <p:spPr bwMode="auto">
            <a:xfrm>
              <a:off x="523350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圆角矩形 52"/>
            <p:cNvSpPr/>
            <p:nvPr/>
          </p:nvSpPr>
          <p:spPr bwMode="auto">
            <a:xfrm>
              <a:off x="559354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圆角矩形 53"/>
            <p:cNvSpPr/>
            <p:nvPr/>
          </p:nvSpPr>
          <p:spPr bwMode="auto">
            <a:xfrm>
              <a:off x="595358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圆角矩形 54"/>
            <p:cNvSpPr/>
            <p:nvPr/>
          </p:nvSpPr>
          <p:spPr bwMode="auto">
            <a:xfrm>
              <a:off x="631362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14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圆角矩形 55"/>
            <p:cNvSpPr/>
            <p:nvPr/>
          </p:nvSpPr>
          <p:spPr bwMode="auto">
            <a:xfrm>
              <a:off x="667366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703370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739374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18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836107" y="2267317"/>
            <a:ext cx="12414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search(3)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6553895" y="1717430"/>
            <a:ext cx="388442" cy="538721"/>
            <a:chOff x="5025083" y="1733242"/>
            <a:chExt cx="388442" cy="538721"/>
          </a:xfrm>
        </p:grpSpPr>
        <p:cxnSp>
          <p:nvCxnSpPr>
            <p:cNvPr id="5" name="直接箭头连接符 4"/>
            <p:cNvCxnSpPr>
              <a:endCxn id="51" idx="0"/>
            </p:cNvCxnSpPr>
            <p:nvPr/>
          </p:nvCxnSpPr>
          <p:spPr bwMode="auto">
            <a:xfrm>
              <a:off x="5057839" y="1752125"/>
              <a:ext cx="1" cy="51983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61" name="矩形 60"/>
            <p:cNvSpPr/>
            <p:nvPr/>
          </p:nvSpPr>
          <p:spPr>
            <a:xfrm flipH="1">
              <a:off x="5025083" y="1733242"/>
              <a:ext cx="38844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106513" y="1567459"/>
            <a:ext cx="388442" cy="699858"/>
            <a:chOff x="3582513" y="1733242"/>
            <a:chExt cx="388442" cy="699858"/>
          </a:xfrm>
        </p:grpSpPr>
        <p:cxnSp>
          <p:nvCxnSpPr>
            <p:cNvPr id="62" name="直接箭头连接符 61"/>
            <p:cNvCxnSpPr/>
            <p:nvPr/>
          </p:nvCxnSpPr>
          <p:spPr bwMode="auto">
            <a:xfrm flipH="1">
              <a:off x="3624843" y="2066885"/>
              <a:ext cx="1618" cy="366215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63" name="矩形 62"/>
            <p:cNvSpPr/>
            <p:nvPr/>
          </p:nvSpPr>
          <p:spPr>
            <a:xfrm flipH="1">
              <a:off x="3582513" y="1733242"/>
              <a:ext cx="38844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237410" y="1556792"/>
            <a:ext cx="388442" cy="710525"/>
            <a:chOff x="2713410" y="1722575"/>
            <a:chExt cx="388442" cy="710525"/>
          </a:xfrm>
        </p:grpSpPr>
        <p:cxnSp>
          <p:nvCxnSpPr>
            <p:cNvPr id="64" name="直接箭头连接符 63"/>
            <p:cNvCxnSpPr/>
            <p:nvPr/>
          </p:nvCxnSpPr>
          <p:spPr bwMode="auto">
            <a:xfrm>
              <a:off x="2897600" y="2073060"/>
              <a:ext cx="0" cy="3600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65" name="矩形 64"/>
            <p:cNvSpPr/>
            <p:nvPr/>
          </p:nvSpPr>
          <p:spPr>
            <a:xfrm flipH="1">
              <a:off x="2713410" y="1722575"/>
              <a:ext cx="38844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590075" y="1556792"/>
            <a:ext cx="388442" cy="710525"/>
            <a:chOff x="3066075" y="1722575"/>
            <a:chExt cx="388442" cy="710525"/>
          </a:xfrm>
        </p:grpSpPr>
        <p:cxnSp>
          <p:nvCxnSpPr>
            <p:cNvPr id="66" name="直接箭头连接符 65"/>
            <p:cNvCxnSpPr/>
            <p:nvPr/>
          </p:nvCxnSpPr>
          <p:spPr bwMode="auto">
            <a:xfrm>
              <a:off x="3253297" y="2183552"/>
              <a:ext cx="0" cy="2495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67" name="矩形 66"/>
            <p:cNvSpPr/>
            <p:nvPr/>
          </p:nvSpPr>
          <p:spPr>
            <a:xfrm flipH="1">
              <a:off x="3066075" y="1722575"/>
              <a:ext cx="38844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1840339" y="3352177"/>
            <a:ext cx="11626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insert(4)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389587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圆角矩形 69"/>
          <p:cNvSpPr/>
          <p:nvPr/>
        </p:nvSpPr>
        <p:spPr bwMode="auto">
          <a:xfrm>
            <a:off x="425591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461595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497599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533603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569607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圆角矩形 74"/>
          <p:cNvSpPr/>
          <p:nvPr/>
        </p:nvSpPr>
        <p:spPr bwMode="auto">
          <a:xfrm>
            <a:off x="605611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圆角矩形 75"/>
          <p:cNvSpPr/>
          <p:nvPr/>
        </p:nvSpPr>
        <p:spPr bwMode="auto">
          <a:xfrm>
            <a:off x="641615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圆角矩形 76"/>
          <p:cNvSpPr/>
          <p:nvPr/>
        </p:nvSpPr>
        <p:spPr bwMode="auto">
          <a:xfrm>
            <a:off x="677184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713188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圆角矩形 78"/>
          <p:cNvSpPr/>
          <p:nvPr/>
        </p:nvSpPr>
        <p:spPr bwMode="auto">
          <a:xfrm>
            <a:off x="749192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圆角矩形 79"/>
          <p:cNvSpPr/>
          <p:nvPr/>
        </p:nvSpPr>
        <p:spPr bwMode="auto">
          <a:xfrm>
            <a:off x="785196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821200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857204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893208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6553895" y="2686384"/>
            <a:ext cx="388442" cy="662775"/>
            <a:chOff x="5036209" y="2683000"/>
            <a:chExt cx="388442" cy="662775"/>
          </a:xfrm>
        </p:grpSpPr>
        <p:cxnSp>
          <p:nvCxnSpPr>
            <p:cNvPr id="84" name="直接箭头连接符 83"/>
            <p:cNvCxnSpPr>
              <a:endCxn id="76" idx="0"/>
            </p:cNvCxnSpPr>
            <p:nvPr/>
          </p:nvCxnSpPr>
          <p:spPr bwMode="auto">
            <a:xfrm>
              <a:off x="5065410" y="2758890"/>
              <a:ext cx="6765" cy="586885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85" name="矩形 84"/>
            <p:cNvSpPr/>
            <p:nvPr/>
          </p:nvSpPr>
          <p:spPr>
            <a:xfrm flipH="1">
              <a:off x="5036209" y="2683000"/>
              <a:ext cx="38844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119843" y="2688411"/>
            <a:ext cx="388442" cy="651954"/>
            <a:chOff x="3596014" y="2907148"/>
            <a:chExt cx="388442" cy="651954"/>
          </a:xfrm>
        </p:grpSpPr>
        <p:cxnSp>
          <p:nvCxnSpPr>
            <p:cNvPr id="86" name="直接箭头连接符 85"/>
            <p:cNvCxnSpPr/>
            <p:nvPr/>
          </p:nvCxnSpPr>
          <p:spPr bwMode="auto">
            <a:xfrm>
              <a:off x="3632014" y="3117499"/>
              <a:ext cx="7163" cy="441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87" name="矩形 86"/>
            <p:cNvSpPr/>
            <p:nvPr/>
          </p:nvSpPr>
          <p:spPr>
            <a:xfrm flipH="1">
              <a:off x="3596014" y="2907148"/>
              <a:ext cx="38844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4255915" y="2673903"/>
            <a:ext cx="388442" cy="669323"/>
            <a:chOff x="2724359" y="2889779"/>
            <a:chExt cx="388442" cy="669323"/>
          </a:xfrm>
        </p:grpSpPr>
        <p:cxnSp>
          <p:nvCxnSpPr>
            <p:cNvPr id="88" name="直接箭头连接符 87"/>
            <p:cNvCxnSpPr/>
            <p:nvPr/>
          </p:nvCxnSpPr>
          <p:spPr bwMode="auto">
            <a:xfrm>
              <a:off x="2911935" y="3199062"/>
              <a:ext cx="0" cy="3600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89" name="矩形 88"/>
            <p:cNvSpPr/>
            <p:nvPr/>
          </p:nvSpPr>
          <p:spPr>
            <a:xfrm flipH="1">
              <a:off x="2724359" y="2889779"/>
              <a:ext cx="38844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604968" y="2700571"/>
            <a:ext cx="388442" cy="638214"/>
            <a:chOff x="3078474" y="2920888"/>
            <a:chExt cx="388442" cy="638214"/>
          </a:xfrm>
        </p:grpSpPr>
        <p:cxnSp>
          <p:nvCxnSpPr>
            <p:cNvPr id="90" name="直接箭头连接符 89"/>
            <p:cNvCxnSpPr/>
            <p:nvPr/>
          </p:nvCxnSpPr>
          <p:spPr bwMode="auto">
            <a:xfrm>
              <a:off x="3267632" y="3309554"/>
              <a:ext cx="0" cy="2495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91" name="矩形 90"/>
            <p:cNvSpPr/>
            <p:nvPr/>
          </p:nvSpPr>
          <p:spPr>
            <a:xfrm flipH="1">
              <a:off x="3078474" y="2920888"/>
              <a:ext cx="38844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2" name="圆角矩形 91"/>
          <p:cNvSpPr/>
          <p:nvPr/>
        </p:nvSpPr>
        <p:spPr bwMode="auto">
          <a:xfrm>
            <a:off x="929212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533603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569607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605611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圆角矩形 104"/>
          <p:cNvSpPr/>
          <p:nvPr/>
        </p:nvSpPr>
        <p:spPr bwMode="auto">
          <a:xfrm>
            <a:off x="641615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677619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713188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749192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785196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821200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圆角矩形 110"/>
          <p:cNvSpPr/>
          <p:nvPr/>
        </p:nvSpPr>
        <p:spPr bwMode="auto">
          <a:xfrm>
            <a:off x="857204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圆角矩形 111"/>
          <p:cNvSpPr/>
          <p:nvPr/>
        </p:nvSpPr>
        <p:spPr bwMode="auto">
          <a:xfrm>
            <a:off x="893208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圆角矩形 112"/>
          <p:cNvSpPr/>
          <p:nvPr/>
        </p:nvSpPr>
        <p:spPr bwMode="auto">
          <a:xfrm>
            <a:off x="4975994" y="3348117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5" name="圆角矩形 114"/>
          <p:cNvSpPr/>
          <p:nvPr/>
        </p:nvSpPr>
        <p:spPr bwMode="auto">
          <a:xfrm>
            <a:off x="3905495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圆角矩形 115"/>
          <p:cNvSpPr/>
          <p:nvPr/>
        </p:nvSpPr>
        <p:spPr bwMode="auto">
          <a:xfrm>
            <a:off x="4265535" y="505184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圆角矩形 116"/>
          <p:cNvSpPr/>
          <p:nvPr/>
        </p:nvSpPr>
        <p:spPr bwMode="auto">
          <a:xfrm>
            <a:off x="4625575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圆角矩形 117"/>
          <p:cNvSpPr/>
          <p:nvPr/>
        </p:nvSpPr>
        <p:spPr bwMode="auto">
          <a:xfrm>
            <a:off x="4985615" y="4619797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圆角矩形 118"/>
          <p:cNvSpPr/>
          <p:nvPr/>
        </p:nvSpPr>
        <p:spPr bwMode="auto">
          <a:xfrm>
            <a:off x="5345655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5705695" y="505184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6065735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642577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圆角矩形 122"/>
          <p:cNvSpPr/>
          <p:nvPr/>
        </p:nvSpPr>
        <p:spPr bwMode="auto">
          <a:xfrm>
            <a:off x="6781460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7141500" y="505184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圆角矩形 124"/>
          <p:cNvSpPr/>
          <p:nvPr/>
        </p:nvSpPr>
        <p:spPr bwMode="auto">
          <a:xfrm>
            <a:off x="7501540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圆角矩形 125"/>
          <p:cNvSpPr/>
          <p:nvPr/>
        </p:nvSpPr>
        <p:spPr bwMode="auto">
          <a:xfrm>
            <a:off x="7861580" y="4619797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圆角矩形 126"/>
          <p:cNvSpPr/>
          <p:nvPr/>
        </p:nvSpPr>
        <p:spPr bwMode="auto">
          <a:xfrm>
            <a:off x="8221620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圆角矩形 127"/>
          <p:cNvSpPr/>
          <p:nvPr/>
        </p:nvSpPr>
        <p:spPr bwMode="auto">
          <a:xfrm>
            <a:off x="8581660" y="505184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圆角矩形 128"/>
          <p:cNvSpPr/>
          <p:nvPr/>
        </p:nvSpPr>
        <p:spPr bwMode="auto">
          <a:xfrm>
            <a:off x="8941700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圆角矩形 130"/>
          <p:cNvSpPr/>
          <p:nvPr/>
        </p:nvSpPr>
        <p:spPr bwMode="auto">
          <a:xfrm>
            <a:off x="390549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圆角矩形 131"/>
          <p:cNvSpPr/>
          <p:nvPr/>
        </p:nvSpPr>
        <p:spPr bwMode="auto">
          <a:xfrm>
            <a:off x="426553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3" name="圆角矩形 132"/>
          <p:cNvSpPr/>
          <p:nvPr/>
        </p:nvSpPr>
        <p:spPr bwMode="auto">
          <a:xfrm>
            <a:off x="462557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圆角矩形 133"/>
          <p:cNvSpPr/>
          <p:nvPr/>
        </p:nvSpPr>
        <p:spPr bwMode="auto">
          <a:xfrm>
            <a:off x="498561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圆角矩形 134"/>
          <p:cNvSpPr/>
          <p:nvPr/>
        </p:nvSpPr>
        <p:spPr bwMode="auto">
          <a:xfrm>
            <a:off x="534565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圆角矩形 135"/>
          <p:cNvSpPr/>
          <p:nvPr/>
        </p:nvSpPr>
        <p:spPr bwMode="auto">
          <a:xfrm>
            <a:off x="570569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7" name="圆角矩形 136"/>
          <p:cNvSpPr/>
          <p:nvPr/>
        </p:nvSpPr>
        <p:spPr bwMode="auto">
          <a:xfrm>
            <a:off x="606573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圆角矩形 138"/>
          <p:cNvSpPr/>
          <p:nvPr/>
        </p:nvSpPr>
        <p:spPr bwMode="auto">
          <a:xfrm>
            <a:off x="678146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圆角矩形 139"/>
          <p:cNvSpPr/>
          <p:nvPr/>
        </p:nvSpPr>
        <p:spPr bwMode="auto">
          <a:xfrm>
            <a:off x="714150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圆角矩形 140"/>
          <p:cNvSpPr/>
          <p:nvPr/>
        </p:nvSpPr>
        <p:spPr bwMode="auto">
          <a:xfrm>
            <a:off x="750154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圆角矩形 141"/>
          <p:cNvSpPr/>
          <p:nvPr/>
        </p:nvSpPr>
        <p:spPr bwMode="auto">
          <a:xfrm>
            <a:off x="786158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圆角矩形 142"/>
          <p:cNvSpPr/>
          <p:nvPr/>
        </p:nvSpPr>
        <p:spPr bwMode="auto">
          <a:xfrm>
            <a:off x="822162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858166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圆角矩形 144"/>
          <p:cNvSpPr/>
          <p:nvPr/>
        </p:nvSpPr>
        <p:spPr bwMode="auto">
          <a:xfrm>
            <a:off x="894170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156014" y="4403773"/>
            <a:ext cx="1269761" cy="216024"/>
            <a:chOff x="3632014" y="4509120"/>
            <a:chExt cx="1269761" cy="216024"/>
          </a:xfrm>
        </p:grpSpPr>
        <p:cxnSp>
          <p:nvCxnSpPr>
            <p:cNvPr id="6" name="直接连接符 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4" name="直接连接符 1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0" name="组合 129"/>
          <p:cNvGrpSpPr/>
          <p:nvPr/>
        </p:nvGrpSpPr>
        <p:grpSpPr>
          <a:xfrm>
            <a:off x="4439816" y="4795879"/>
            <a:ext cx="545799" cy="255965"/>
            <a:chOff x="3632014" y="4509120"/>
            <a:chExt cx="1269761" cy="216024"/>
          </a:xfrm>
        </p:grpSpPr>
        <p:cxnSp>
          <p:nvCxnSpPr>
            <p:cNvPr id="138" name="直接连接符 13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6" name="直接连接符 14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47" name="组合 146"/>
          <p:cNvGrpSpPr/>
          <p:nvPr/>
        </p:nvGrpSpPr>
        <p:grpSpPr>
          <a:xfrm flipH="1">
            <a:off x="4625573" y="5227928"/>
            <a:ext cx="174281" cy="327973"/>
            <a:chOff x="3632014" y="4509120"/>
            <a:chExt cx="1269761" cy="216024"/>
          </a:xfrm>
        </p:grpSpPr>
        <p:cxnSp>
          <p:nvCxnSpPr>
            <p:cNvPr id="148" name="直接连接符 14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9" name="直接连接符 14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" name="组合 15"/>
          <p:cNvGrpSpPr/>
          <p:nvPr/>
        </p:nvGrpSpPr>
        <p:grpSpPr>
          <a:xfrm>
            <a:off x="4981008" y="5735921"/>
            <a:ext cx="106880" cy="367706"/>
            <a:chOff x="3457008" y="5841268"/>
            <a:chExt cx="69966" cy="327973"/>
          </a:xfrm>
        </p:grpSpPr>
        <p:cxnSp>
          <p:nvCxnSpPr>
            <p:cNvPr id="151" name="直接连接符 150"/>
            <p:cNvCxnSpPr/>
            <p:nvPr/>
          </p:nvCxnSpPr>
          <p:spPr bwMode="auto">
            <a:xfrm flipH="1">
              <a:off x="3457008" y="5841268"/>
              <a:ext cx="6996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2" name="直接连接符 151"/>
            <p:cNvCxnSpPr/>
            <p:nvPr/>
          </p:nvCxnSpPr>
          <p:spPr bwMode="auto">
            <a:xfrm flipH="1" flipV="1">
              <a:off x="3526974" y="5841268"/>
              <a:ext cx="0" cy="3279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53" name="圆角矩形 152"/>
          <p:cNvSpPr/>
          <p:nvPr/>
        </p:nvSpPr>
        <p:spPr bwMode="auto">
          <a:xfrm>
            <a:off x="4907868" y="6103627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1865529" y="4221088"/>
            <a:ext cx="11626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insert(4)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1749610" y="4911813"/>
            <a:ext cx="1668638" cy="163004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从一维空间拓展至二维空间，动态插入删除无需移位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791744" y="6161628"/>
            <a:ext cx="5680396" cy="435724"/>
            <a:chOff x="2267744" y="6161628"/>
            <a:chExt cx="5680396" cy="435724"/>
          </a:xfrm>
        </p:grpSpPr>
        <p:cxnSp>
          <p:nvCxnSpPr>
            <p:cNvPr id="26" name="直接箭头连接符 25"/>
            <p:cNvCxnSpPr/>
            <p:nvPr/>
          </p:nvCxnSpPr>
          <p:spPr bwMode="auto">
            <a:xfrm>
              <a:off x="2267744" y="6597352"/>
              <a:ext cx="5680396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156" name="文本框 155"/>
            <p:cNvSpPr txBox="1"/>
            <p:nvPr/>
          </p:nvSpPr>
          <p:spPr>
            <a:xfrm>
              <a:off x="4420599" y="6161628"/>
              <a:ext cx="283329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823B"/>
                  </a:solidFill>
                  <a:latin typeface="微软雅黑" panose="020B0503020204020204" charset="-122"/>
                  <a:ea typeface="微软雅黑" panose="020B0503020204020204" charset="-122"/>
                </a:rPr>
                <a:t>从左往右保持有序性</a:t>
              </a:r>
              <a:endParaRPr lang="en-US" altLang="zh-CN" sz="2000" b="1" dirty="0">
                <a:solidFill>
                  <a:srgbClr val="00823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 flipH="1">
            <a:off x="6781460" y="4401744"/>
            <a:ext cx="1258756" cy="216024"/>
            <a:chOff x="3632014" y="4509120"/>
            <a:chExt cx="1269761" cy="216024"/>
          </a:xfrm>
        </p:grpSpPr>
        <p:cxnSp>
          <p:nvCxnSpPr>
            <p:cNvPr id="158" name="直接连接符 1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9" name="直接连接符 1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0" name="组合 159"/>
          <p:cNvGrpSpPr/>
          <p:nvPr/>
        </p:nvGrpSpPr>
        <p:grpSpPr>
          <a:xfrm>
            <a:off x="7315781" y="4799817"/>
            <a:ext cx="545799" cy="255965"/>
            <a:chOff x="3632014" y="4509120"/>
            <a:chExt cx="1269761" cy="216024"/>
          </a:xfrm>
        </p:grpSpPr>
        <p:cxnSp>
          <p:nvCxnSpPr>
            <p:cNvPr id="161" name="直接连接符 16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3" name="组合 162"/>
          <p:cNvGrpSpPr/>
          <p:nvPr/>
        </p:nvGrpSpPr>
        <p:grpSpPr>
          <a:xfrm flipH="1">
            <a:off x="8225597" y="4795879"/>
            <a:ext cx="552295" cy="255965"/>
            <a:chOff x="3632014" y="4509120"/>
            <a:chExt cx="1269761" cy="216024"/>
          </a:xfrm>
        </p:grpSpPr>
        <p:cxnSp>
          <p:nvCxnSpPr>
            <p:cNvPr id="164" name="直接连接符 16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5" name="直接连接符 16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6" name="组合 165"/>
          <p:cNvGrpSpPr/>
          <p:nvPr/>
        </p:nvGrpSpPr>
        <p:grpSpPr>
          <a:xfrm flipH="1">
            <a:off x="5347939" y="4792000"/>
            <a:ext cx="552295" cy="255965"/>
            <a:chOff x="3632014" y="4509120"/>
            <a:chExt cx="1269761" cy="216024"/>
          </a:xfrm>
        </p:grpSpPr>
        <p:cxnSp>
          <p:nvCxnSpPr>
            <p:cNvPr id="167" name="直接连接符 1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8" name="直接连接符 1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9" name="组合 168"/>
          <p:cNvGrpSpPr/>
          <p:nvPr/>
        </p:nvGrpSpPr>
        <p:grpSpPr>
          <a:xfrm flipH="1">
            <a:off x="6063628" y="5227927"/>
            <a:ext cx="174281" cy="327973"/>
            <a:chOff x="3632014" y="4509120"/>
            <a:chExt cx="1269761" cy="216024"/>
          </a:xfrm>
        </p:grpSpPr>
        <p:cxnSp>
          <p:nvCxnSpPr>
            <p:cNvPr id="170" name="直接连接符 16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1" name="直接连接符 17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 flipH="1">
            <a:off x="7503136" y="5225792"/>
            <a:ext cx="174281" cy="327973"/>
            <a:chOff x="3632014" y="4509120"/>
            <a:chExt cx="1269761" cy="216024"/>
          </a:xfrm>
        </p:grpSpPr>
        <p:cxnSp>
          <p:nvCxnSpPr>
            <p:cNvPr id="173" name="直接连接符 1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4" name="直接连接符 1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5" name="组合 174"/>
          <p:cNvGrpSpPr/>
          <p:nvPr/>
        </p:nvGrpSpPr>
        <p:grpSpPr>
          <a:xfrm flipH="1">
            <a:off x="8940801" y="5225791"/>
            <a:ext cx="174281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8405131" y="5221614"/>
            <a:ext cx="177658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1" name="组合 180"/>
          <p:cNvGrpSpPr/>
          <p:nvPr/>
        </p:nvGrpSpPr>
        <p:grpSpPr>
          <a:xfrm>
            <a:off x="6962672" y="5238666"/>
            <a:ext cx="177658" cy="327973"/>
            <a:chOff x="3632014" y="4509120"/>
            <a:chExt cx="1269761" cy="216024"/>
          </a:xfrm>
        </p:grpSpPr>
        <p:cxnSp>
          <p:nvCxnSpPr>
            <p:cNvPr id="182" name="直接连接符 18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3" name="直接连接符 18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>
            <a:off x="5528974" y="5225791"/>
            <a:ext cx="177658" cy="327973"/>
            <a:chOff x="3632014" y="4509120"/>
            <a:chExt cx="1269761" cy="216024"/>
          </a:xfrm>
        </p:grpSpPr>
        <p:cxnSp>
          <p:nvCxnSpPr>
            <p:cNvPr id="185" name="直接连接符 1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6" name="直接连接符 1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7" name="组合 186"/>
          <p:cNvGrpSpPr/>
          <p:nvPr/>
        </p:nvGrpSpPr>
        <p:grpSpPr>
          <a:xfrm>
            <a:off x="4090268" y="5231865"/>
            <a:ext cx="177658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0" name="文本框 189"/>
          <p:cNvSpPr txBox="1"/>
          <p:nvPr/>
        </p:nvSpPr>
        <p:spPr>
          <a:xfrm>
            <a:off x="9973255" y="4530412"/>
            <a:ext cx="406109" cy="163004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3" name="直接连接符 192"/>
          <p:cNvCxnSpPr/>
          <p:nvPr/>
        </p:nvCxnSpPr>
        <p:spPr bwMode="auto">
          <a:xfrm flipH="1" flipV="1">
            <a:off x="6606653" y="396512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3" grpId="0"/>
      <p:bldP spid="68" grpId="0"/>
      <p:bldP spid="69" grpId="0" bldLvl="0" animBg="1"/>
      <p:bldP spid="70" grpId="0" bldLvl="0" animBg="1"/>
      <p:bldP spid="71" grpId="0" bldLvl="0" animBg="1"/>
      <p:bldP spid="72" grpId="0" bldLvl="0" animBg="1"/>
      <p:bldP spid="72" grpId="1" bldLvl="0" animBg="1"/>
      <p:bldP spid="73" grpId="0" bldLvl="0" animBg="1"/>
      <p:bldP spid="73" grpId="1" bldLvl="0" animBg="1"/>
      <p:bldP spid="74" grpId="0" bldLvl="0" animBg="1"/>
      <p:bldP spid="74" grpId="1" bldLvl="0" animBg="1"/>
      <p:bldP spid="75" grpId="0" bldLvl="0" animBg="1"/>
      <p:bldP spid="75" grpId="1" bldLvl="0" animBg="1"/>
      <p:bldP spid="76" grpId="0" bldLvl="0" animBg="1"/>
      <p:bldP spid="76" grpId="1" bldLvl="0" animBg="1"/>
      <p:bldP spid="77" grpId="0" bldLvl="0" animBg="1"/>
      <p:bldP spid="77" grpId="1" bldLvl="0" animBg="1"/>
      <p:bldP spid="78" grpId="0" bldLvl="0" animBg="1"/>
      <p:bldP spid="78" grpId="1" bldLvl="0" animBg="1"/>
      <p:bldP spid="79" grpId="0" bldLvl="0" animBg="1"/>
      <p:bldP spid="79" grpId="1" bldLvl="0" animBg="1"/>
      <p:bldP spid="80" grpId="0" bldLvl="0" animBg="1"/>
      <p:bldP spid="80" grpId="1" bldLvl="0" animBg="1"/>
      <p:bldP spid="81" grpId="0" bldLvl="0" animBg="1"/>
      <p:bldP spid="81" grpId="1" bldLvl="0" animBg="1"/>
      <p:bldP spid="82" grpId="0" bldLvl="0" animBg="1"/>
      <p:bldP spid="82" grpId="1" bldLvl="0" animBg="1"/>
      <p:bldP spid="83" grpId="0" bldLvl="0" animBg="1"/>
      <p:bldP spid="83" grpId="1" bldLvl="0" animBg="1"/>
      <p:bldP spid="92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15" grpId="1" bldLvl="0" animBg="1"/>
      <p:bldP spid="116" grpId="1" bldLvl="0" animBg="1"/>
      <p:bldP spid="117" grpId="1" bldLvl="0" animBg="1"/>
      <p:bldP spid="118" grpId="0" bldLvl="0" animBg="1"/>
      <p:bldP spid="119" grpId="1" bldLvl="0" animBg="1"/>
      <p:bldP spid="120" grpId="1" bldLvl="0" animBg="1"/>
      <p:bldP spid="121" grpId="1" bldLvl="0" animBg="1"/>
      <p:bldP spid="122" grpId="0" bldLvl="0" animBg="1"/>
      <p:bldP spid="123" grpId="1" bldLvl="0" animBg="1"/>
      <p:bldP spid="124" grpId="1" bldLvl="0" animBg="1"/>
      <p:bldP spid="125" grpId="1" bldLvl="0" animBg="1"/>
      <p:bldP spid="126" grpId="0" bldLvl="0" animBg="1"/>
      <p:bldP spid="127" grpId="1" bldLvl="0" animBg="1"/>
      <p:bldP spid="128" grpId="1" bldLvl="0" animBg="1"/>
      <p:bldP spid="129" grpId="1" bldLvl="0" animBg="1"/>
      <p:bldP spid="131" grpId="0" bldLvl="0" animBg="1"/>
      <p:bldP spid="131" grpId="1" bldLvl="0" animBg="1"/>
      <p:bldP spid="132" grpId="0" bldLvl="0" animBg="1"/>
      <p:bldP spid="132" grpId="1" bldLvl="0" animBg="1"/>
      <p:bldP spid="133" grpId="0" bldLvl="0" animBg="1"/>
      <p:bldP spid="133" grpId="1" bldLvl="0" animBg="1"/>
      <p:bldP spid="134" grpId="0" bldLvl="0" animBg="1"/>
      <p:bldP spid="134" grpId="1" bldLvl="0" animBg="1"/>
      <p:bldP spid="135" grpId="0" bldLvl="0" animBg="1"/>
      <p:bldP spid="135" grpId="1" bldLvl="0" animBg="1"/>
      <p:bldP spid="136" grpId="0" bldLvl="0" animBg="1"/>
      <p:bldP spid="136" grpId="1" bldLvl="0" animBg="1"/>
      <p:bldP spid="137" grpId="0" bldLvl="0" animBg="1"/>
      <p:bldP spid="137" grpId="1" bldLvl="0" animBg="1"/>
      <p:bldP spid="139" grpId="0" bldLvl="0" animBg="1"/>
      <p:bldP spid="139" grpId="1" bldLvl="0" animBg="1"/>
      <p:bldP spid="140" grpId="0" bldLvl="0" animBg="1"/>
      <p:bldP spid="140" grpId="1" bldLvl="0" animBg="1"/>
      <p:bldP spid="141" grpId="0" bldLvl="0" animBg="1"/>
      <p:bldP spid="141" grpId="1" bldLvl="0" animBg="1"/>
      <p:bldP spid="142" grpId="0" bldLvl="0" animBg="1"/>
      <p:bldP spid="142" grpId="1" bldLvl="0" animBg="1"/>
      <p:bldP spid="143" grpId="0" bldLvl="0" animBg="1"/>
      <p:bldP spid="143" grpId="1" bldLvl="0" animBg="1"/>
      <p:bldP spid="144" grpId="0" bldLvl="0" animBg="1"/>
      <p:bldP spid="144" grpId="1" bldLvl="0" animBg="1"/>
      <p:bldP spid="145" grpId="0" bldLvl="0" animBg="1"/>
      <p:bldP spid="145" grpId="1" bldLvl="0" animBg="1"/>
      <p:bldP spid="153" grpId="1" bldLvl="0" animBg="1"/>
      <p:bldP spid="154" grpId="0"/>
      <p:bldP spid="155" grpId="0" bldLvl="0" animBg="1"/>
      <p:bldP spid="190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二叉搜索树概念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8352928" cy="25996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定义：空树，或者是满足以下条件的二叉树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每个节点都有一作为搜索依据的关键码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(key)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任意节点的左子树（若非空）的关键码都小于等于该节点关键码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任意节点的右子树（若非空）的关键码都大于等于该节点关键码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>
            <a:off x="5201428" y="4749318"/>
            <a:ext cx="304800" cy="3810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4744228" y="4706456"/>
            <a:ext cx="354013" cy="423863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"/>
          <p:cNvSpPr>
            <a:spLocks noChangeShapeType="1"/>
          </p:cNvSpPr>
          <p:nvPr/>
        </p:nvSpPr>
        <p:spPr bwMode="auto">
          <a:xfrm>
            <a:off x="3372628" y="4673118"/>
            <a:ext cx="342900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2839228" y="4749318"/>
            <a:ext cx="38100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4363228" y="4139718"/>
            <a:ext cx="723900" cy="434975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10"/>
          <p:cNvSpPr>
            <a:spLocks noChangeShapeType="1"/>
          </p:cNvSpPr>
          <p:nvPr/>
        </p:nvSpPr>
        <p:spPr bwMode="auto">
          <a:xfrm flipH="1">
            <a:off x="3372628" y="4139718"/>
            <a:ext cx="76200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11"/>
          <p:cNvSpPr>
            <a:spLocks noChangeArrowheads="1"/>
          </p:cNvSpPr>
          <p:nvPr/>
        </p:nvSpPr>
        <p:spPr bwMode="auto">
          <a:xfrm>
            <a:off x="4020328" y="3868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 flipH="1">
            <a:off x="3615516" y="5282718"/>
            <a:ext cx="176213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>
            <a:off x="2915428" y="5358918"/>
            <a:ext cx="138113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14"/>
          <p:cNvSpPr>
            <a:spLocks noChangeShapeType="1"/>
          </p:cNvSpPr>
          <p:nvPr/>
        </p:nvSpPr>
        <p:spPr bwMode="auto">
          <a:xfrm flipH="1">
            <a:off x="2577291" y="5282718"/>
            <a:ext cx="261938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3974926" y="3804915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</a:rPr>
              <a:t>24</a:t>
            </a: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>
            <a:off x="9161512" y="4820877"/>
            <a:ext cx="304800" cy="3810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37"/>
          <p:cNvSpPr>
            <a:spLocks noChangeShapeType="1"/>
          </p:cNvSpPr>
          <p:nvPr/>
        </p:nvSpPr>
        <p:spPr bwMode="auto">
          <a:xfrm flipH="1">
            <a:off x="8704312" y="4778014"/>
            <a:ext cx="354013" cy="42386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38"/>
          <p:cNvSpPr>
            <a:spLocks noChangeShapeType="1"/>
          </p:cNvSpPr>
          <p:nvPr/>
        </p:nvSpPr>
        <p:spPr bwMode="auto">
          <a:xfrm flipH="1">
            <a:off x="6418312" y="5354277"/>
            <a:ext cx="304800" cy="533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39"/>
          <p:cNvSpPr>
            <a:spLocks noChangeShapeType="1"/>
          </p:cNvSpPr>
          <p:nvPr/>
        </p:nvSpPr>
        <p:spPr bwMode="auto">
          <a:xfrm flipH="1">
            <a:off x="6799312" y="4820877"/>
            <a:ext cx="3810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8323312" y="4211277"/>
            <a:ext cx="723900" cy="4349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41"/>
          <p:cNvSpPr>
            <a:spLocks noChangeShapeType="1"/>
          </p:cNvSpPr>
          <p:nvPr/>
        </p:nvSpPr>
        <p:spPr bwMode="auto">
          <a:xfrm flipH="1">
            <a:off x="7332712" y="4211277"/>
            <a:ext cx="7620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42"/>
          <p:cNvSpPr>
            <a:spLocks noChangeShapeType="1"/>
          </p:cNvSpPr>
          <p:nvPr/>
        </p:nvSpPr>
        <p:spPr bwMode="auto">
          <a:xfrm flipH="1">
            <a:off x="8475712" y="5354277"/>
            <a:ext cx="1524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Line 43"/>
          <p:cNvSpPr>
            <a:spLocks noChangeShapeType="1"/>
          </p:cNvSpPr>
          <p:nvPr/>
        </p:nvSpPr>
        <p:spPr bwMode="auto">
          <a:xfrm>
            <a:off x="6875512" y="5430477"/>
            <a:ext cx="138113" cy="414338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44"/>
          <p:cNvSpPr>
            <a:spLocks noChangeShapeType="1"/>
          </p:cNvSpPr>
          <p:nvPr/>
        </p:nvSpPr>
        <p:spPr bwMode="auto">
          <a:xfrm flipH="1">
            <a:off x="9313912" y="5430477"/>
            <a:ext cx="1524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Oval 45"/>
          <p:cNvSpPr>
            <a:spLocks noChangeArrowheads="1"/>
          </p:cNvSpPr>
          <p:nvPr/>
        </p:nvSpPr>
        <p:spPr bwMode="auto">
          <a:xfrm>
            <a:off x="90726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46"/>
          <p:cNvSpPr txBox="1">
            <a:spLocks noChangeArrowheads="1"/>
          </p:cNvSpPr>
          <p:nvPr/>
        </p:nvSpPr>
        <p:spPr bwMode="auto">
          <a:xfrm>
            <a:off x="9051263" y="5693367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29</a:t>
            </a:r>
            <a:endParaRPr lang="en-US" altLang="zh-CN" dirty="0"/>
          </a:p>
        </p:txBody>
      </p:sp>
      <p:sp>
        <p:nvSpPr>
          <p:cNvPr id="44" name="Oval 75"/>
          <p:cNvSpPr>
            <a:spLocks noChangeArrowheads="1"/>
          </p:cNvSpPr>
          <p:nvPr/>
        </p:nvSpPr>
        <p:spPr bwMode="auto">
          <a:xfrm>
            <a:off x="3105928" y="44016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Oval 76"/>
          <p:cNvSpPr>
            <a:spLocks noChangeArrowheads="1"/>
          </p:cNvSpPr>
          <p:nvPr/>
        </p:nvSpPr>
        <p:spPr bwMode="auto">
          <a:xfrm>
            <a:off x="26487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77"/>
          <p:cNvSpPr>
            <a:spLocks noChangeArrowheads="1"/>
          </p:cNvSpPr>
          <p:nvPr/>
        </p:nvSpPr>
        <p:spPr bwMode="auto">
          <a:xfrm>
            <a:off x="2266141" y="5692293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78"/>
          <p:cNvSpPr>
            <a:spLocks noChangeArrowheads="1"/>
          </p:cNvSpPr>
          <p:nvPr/>
        </p:nvSpPr>
        <p:spPr bwMode="auto">
          <a:xfrm>
            <a:off x="2801128" y="56970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79"/>
          <p:cNvSpPr>
            <a:spLocks noChangeArrowheads="1"/>
          </p:cNvSpPr>
          <p:nvPr/>
        </p:nvSpPr>
        <p:spPr bwMode="auto">
          <a:xfrm>
            <a:off x="3334528" y="56970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80"/>
          <p:cNvSpPr>
            <a:spLocks noChangeArrowheads="1"/>
          </p:cNvSpPr>
          <p:nvPr/>
        </p:nvSpPr>
        <p:spPr bwMode="auto">
          <a:xfrm>
            <a:off x="35631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81"/>
          <p:cNvSpPr txBox="1">
            <a:spLocks noChangeArrowheads="1"/>
          </p:cNvSpPr>
          <p:nvPr/>
        </p:nvSpPr>
        <p:spPr bwMode="auto">
          <a:xfrm>
            <a:off x="3050160" y="4368943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19</a:t>
            </a:r>
            <a:endParaRPr lang="en-US" altLang="zh-CN" dirty="0"/>
          </a:p>
        </p:txBody>
      </p:sp>
      <p:sp>
        <p:nvSpPr>
          <p:cNvPr id="51" name="Text Box 82"/>
          <p:cNvSpPr txBox="1">
            <a:spLocks noChangeArrowheads="1"/>
          </p:cNvSpPr>
          <p:nvPr/>
        </p:nvSpPr>
        <p:spPr bwMode="auto">
          <a:xfrm>
            <a:off x="2696988" y="4947915"/>
            <a:ext cx="3606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52" name="Text Box 83"/>
          <p:cNvSpPr txBox="1">
            <a:spLocks noChangeArrowheads="1"/>
          </p:cNvSpPr>
          <p:nvPr/>
        </p:nvSpPr>
        <p:spPr bwMode="auto">
          <a:xfrm>
            <a:off x="2319523" y="5649857"/>
            <a:ext cx="3606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53" name="Text Box 84"/>
          <p:cNvSpPr txBox="1">
            <a:spLocks noChangeArrowheads="1"/>
          </p:cNvSpPr>
          <p:nvPr/>
        </p:nvSpPr>
        <p:spPr bwMode="auto">
          <a:xfrm>
            <a:off x="2839863" y="5655940"/>
            <a:ext cx="3606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5</a:t>
            </a:r>
            <a:endParaRPr lang="en-US" altLang="zh-CN" dirty="0"/>
          </a:p>
        </p:txBody>
      </p:sp>
      <p:sp>
        <p:nvSpPr>
          <p:cNvPr id="54" name="Text Box 85"/>
          <p:cNvSpPr txBox="1">
            <a:spLocks noChangeArrowheads="1"/>
          </p:cNvSpPr>
          <p:nvPr/>
        </p:nvSpPr>
        <p:spPr bwMode="auto">
          <a:xfrm>
            <a:off x="3310580" y="5668085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18</a:t>
            </a:r>
            <a:endParaRPr lang="en-US" altLang="zh-CN" dirty="0"/>
          </a:p>
        </p:txBody>
      </p:sp>
      <p:sp>
        <p:nvSpPr>
          <p:cNvPr id="55" name="Text Box 86"/>
          <p:cNvSpPr txBox="1">
            <a:spLocks noChangeArrowheads="1"/>
          </p:cNvSpPr>
          <p:nvPr/>
        </p:nvSpPr>
        <p:spPr bwMode="auto">
          <a:xfrm>
            <a:off x="3521718" y="4978543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20</a:t>
            </a:r>
            <a:endParaRPr lang="en-US" altLang="zh-CN" dirty="0"/>
          </a:p>
        </p:txBody>
      </p:sp>
      <p:sp>
        <p:nvSpPr>
          <p:cNvPr id="56" name="Oval 87"/>
          <p:cNvSpPr>
            <a:spLocks noChangeArrowheads="1"/>
          </p:cNvSpPr>
          <p:nvPr/>
        </p:nvSpPr>
        <p:spPr bwMode="auto">
          <a:xfrm>
            <a:off x="44775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Oval 88"/>
          <p:cNvSpPr>
            <a:spLocks noChangeArrowheads="1"/>
          </p:cNvSpPr>
          <p:nvPr/>
        </p:nvSpPr>
        <p:spPr bwMode="auto">
          <a:xfrm>
            <a:off x="4934728" y="44016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Oval 89"/>
          <p:cNvSpPr>
            <a:spLocks noChangeArrowheads="1"/>
          </p:cNvSpPr>
          <p:nvPr/>
        </p:nvSpPr>
        <p:spPr bwMode="auto">
          <a:xfrm>
            <a:off x="53157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Text Box 90"/>
          <p:cNvSpPr txBox="1">
            <a:spLocks noChangeArrowheads="1"/>
          </p:cNvSpPr>
          <p:nvPr/>
        </p:nvSpPr>
        <p:spPr bwMode="auto">
          <a:xfrm>
            <a:off x="4449632" y="4967292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26</a:t>
            </a:r>
            <a:endParaRPr lang="en-US" altLang="zh-CN" dirty="0"/>
          </a:p>
        </p:txBody>
      </p:sp>
      <p:sp>
        <p:nvSpPr>
          <p:cNvPr id="60" name="Text Box 91"/>
          <p:cNvSpPr txBox="1">
            <a:spLocks noChangeArrowheads="1"/>
          </p:cNvSpPr>
          <p:nvPr/>
        </p:nvSpPr>
        <p:spPr bwMode="auto">
          <a:xfrm>
            <a:off x="5290554" y="4973781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37</a:t>
            </a:r>
            <a:endParaRPr lang="en-US" altLang="zh-CN" dirty="0"/>
          </a:p>
        </p:txBody>
      </p:sp>
      <p:sp>
        <p:nvSpPr>
          <p:cNvPr id="61" name="Text Box 92"/>
          <p:cNvSpPr txBox="1">
            <a:spLocks noChangeArrowheads="1"/>
          </p:cNvSpPr>
          <p:nvPr/>
        </p:nvSpPr>
        <p:spPr bwMode="auto">
          <a:xfrm>
            <a:off x="4919370" y="4356898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29</a:t>
            </a:r>
            <a:endParaRPr lang="en-US" altLang="zh-CN" dirty="0"/>
          </a:p>
        </p:txBody>
      </p:sp>
      <p:sp>
        <p:nvSpPr>
          <p:cNvPr id="62" name="Oval 93"/>
          <p:cNvSpPr>
            <a:spLocks noChangeArrowheads="1"/>
          </p:cNvSpPr>
          <p:nvPr/>
        </p:nvSpPr>
        <p:spPr bwMode="auto">
          <a:xfrm>
            <a:off x="8018512" y="3906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Oval 94"/>
          <p:cNvSpPr>
            <a:spLocks noChangeArrowheads="1"/>
          </p:cNvSpPr>
          <p:nvPr/>
        </p:nvSpPr>
        <p:spPr bwMode="auto">
          <a:xfrm>
            <a:off x="7104112" y="44398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Oval 95"/>
          <p:cNvSpPr>
            <a:spLocks noChangeArrowheads="1"/>
          </p:cNvSpPr>
          <p:nvPr/>
        </p:nvSpPr>
        <p:spPr bwMode="auto">
          <a:xfrm>
            <a:off x="8856712" y="44398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Text Box 96"/>
          <p:cNvSpPr txBox="1">
            <a:spLocks noChangeArrowheads="1"/>
          </p:cNvSpPr>
          <p:nvPr/>
        </p:nvSpPr>
        <p:spPr bwMode="auto">
          <a:xfrm>
            <a:off x="7958823" y="3861913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24</a:t>
            </a:r>
            <a:endParaRPr lang="en-US" altLang="zh-CN" dirty="0"/>
          </a:p>
        </p:txBody>
      </p:sp>
      <p:sp>
        <p:nvSpPr>
          <p:cNvPr id="66" name="Text Box 97"/>
          <p:cNvSpPr txBox="1">
            <a:spLocks noChangeArrowheads="1"/>
          </p:cNvSpPr>
          <p:nvPr/>
        </p:nvSpPr>
        <p:spPr bwMode="auto">
          <a:xfrm>
            <a:off x="7066241" y="4408897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20</a:t>
            </a:r>
            <a:endParaRPr lang="en-US" altLang="zh-CN" dirty="0"/>
          </a:p>
        </p:txBody>
      </p:sp>
      <p:sp>
        <p:nvSpPr>
          <p:cNvPr id="67" name="Text Box 98"/>
          <p:cNvSpPr txBox="1">
            <a:spLocks noChangeArrowheads="1"/>
          </p:cNvSpPr>
          <p:nvPr/>
        </p:nvSpPr>
        <p:spPr bwMode="auto">
          <a:xfrm>
            <a:off x="8856712" y="4473512"/>
            <a:ext cx="441146" cy="369332"/>
          </a:xfrm>
          <a:prstGeom prst="rect">
            <a:avLst/>
          </a:prstGeom>
          <a:noFill/>
          <a:ln w="38100">
            <a:noFill/>
            <a:round/>
          </a:ln>
          <a:effectLst/>
        </p:spPr>
        <p:txBody>
          <a:bodyPr wrap="none" anchor="ctr"/>
          <a:lstStyle>
            <a:defPPr>
              <a:defRPr lang="zh-CN"/>
            </a:defPPr>
          </a:lstStyle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</a:rPr>
              <a:t>28</a:t>
            </a:r>
            <a:endParaRPr kumimoji="1"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68" name="Oval 99"/>
          <p:cNvSpPr>
            <a:spLocks noChangeArrowheads="1"/>
          </p:cNvSpPr>
          <p:nvPr/>
        </p:nvSpPr>
        <p:spPr bwMode="auto">
          <a:xfrm>
            <a:off x="8475712" y="5049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Oval 100"/>
          <p:cNvSpPr>
            <a:spLocks noChangeArrowheads="1"/>
          </p:cNvSpPr>
          <p:nvPr/>
        </p:nvSpPr>
        <p:spPr bwMode="auto">
          <a:xfrm>
            <a:off x="9313912" y="5049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Text Box 101"/>
          <p:cNvSpPr txBox="1">
            <a:spLocks noChangeArrowheads="1"/>
          </p:cNvSpPr>
          <p:nvPr/>
        </p:nvSpPr>
        <p:spPr bwMode="auto">
          <a:xfrm>
            <a:off x="9303842" y="5012002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30</a:t>
            </a:r>
            <a:endParaRPr lang="en-US" altLang="zh-CN" dirty="0"/>
          </a:p>
        </p:txBody>
      </p:sp>
      <p:sp>
        <p:nvSpPr>
          <p:cNvPr id="71" name="Text Box 102"/>
          <p:cNvSpPr txBox="1">
            <a:spLocks noChangeArrowheads="1"/>
          </p:cNvSpPr>
          <p:nvPr/>
        </p:nvSpPr>
        <p:spPr bwMode="auto">
          <a:xfrm>
            <a:off x="8475712" y="5093411"/>
            <a:ext cx="441146" cy="369332"/>
          </a:xfrm>
          <a:prstGeom prst="rect">
            <a:avLst/>
          </a:prstGeom>
          <a:noFill/>
          <a:ln w="38100">
            <a:noFill/>
            <a:round/>
          </a:ln>
          <a:effectLst/>
        </p:spPr>
        <p:txBody>
          <a:bodyPr wrap="none" anchor="ctr"/>
          <a:lstStyle>
            <a:defPPr>
              <a:defRPr lang="zh-CN"/>
            </a:defPPr>
          </a:lstStyle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</a:rPr>
              <a:t>26</a:t>
            </a:r>
            <a:endParaRPr kumimoji="1"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72" name="Oval 103"/>
          <p:cNvSpPr>
            <a:spLocks noChangeArrowheads="1"/>
          </p:cNvSpPr>
          <p:nvPr/>
        </p:nvSpPr>
        <p:spPr bwMode="auto">
          <a:xfrm>
            <a:off x="6570712" y="5049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Text Box 104"/>
          <p:cNvSpPr txBox="1">
            <a:spLocks noChangeArrowheads="1"/>
          </p:cNvSpPr>
          <p:nvPr/>
        </p:nvSpPr>
        <p:spPr bwMode="auto">
          <a:xfrm>
            <a:off x="6515977" y="5002665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10</a:t>
            </a:r>
            <a:endParaRPr lang="en-US" altLang="zh-CN" dirty="0"/>
          </a:p>
        </p:txBody>
      </p:sp>
      <p:sp>
        <p:nvSpPr>
          <p:cNvPr id="74" name="Oval 105"/>
          <p:cNvSpPr>
            <a:spLocks noChangeArrowheads="1"/>
          </p:cNvSpPr>
          <p:nvPr/>
        </p:nvSpPr>
        <p:spPr bwMode="auto">
          <a:xfrm>
            <a:off x="61897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Text Box 106"/>
          <p:cNvSpPr txBox="1">
            <a:spLocks noChangeArrowheads="1"/>
          </p:cNvSpPr>
          <p:nvPr/>
        </p:nvSpPr>
        <p:spPr bwMode="auto">
          <a:xfrm>
            <a:off x="6236579" y="5690131"/>
            <a:ext cx="3606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76" name="Oval 107"/>
          <p:cNvSpPr>
            <a:spLocks noChangeArrowheads="1"/>
          </p:cNvSpPr>
          <p:nvPr/>
        </p:nvSpPr>
        <p:spPr bwMode="auto">
          <a:xfrm>
            <a:off x="67993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Text Box 108"/>
          <p:cNvSpPr txBox="1">
            <a:spLocks noChangeArrowheads="1"/>
          </p:cNvSpPr>
          <p:nvPr/>
        </p:nvSpPr>
        <p:spPr bwMode="auto">
          <a:xfrm>
            <a:off x="6742256" y="5693367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en-US" altLang="zh-CN" dirty="0"/>
          </a:p>
        </p:txBody>
      </p:sp>
      <p:sp>
        <p:nvSpPr>
          <p:cNvPr id="78" name="Oval 109"/>
          <p:cNvSpPr>
            <a:spLocks noChangeArrowheads="1"/>
          </p:cNvSpPr>
          <p:nvPr/>
        </p:nvSpPr>
        <p:spPr bwMode="auto">
          <a:xfrm>
            <a:off x="81582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Text Box 110"/>
          <p:cNvSpPr txBox="1">
            <a:spLocks noChangeArrowheads="1"/>
          </p:cNvSpPr>
          <p:nvPr/>
        </p:nvSpPr>
        <p:spPr bwMode="auto">
          <a:xfrm>
            <a:off x="8115003" y="5690993"/>
            <a:ext cx="538480" cy="52197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24</a:t>
            </a:r>
            <a:endParaRPr lang="en-US" altLang="zh-CN" dirty="0"/>
          </a:p>
        </p:txBody>
      </p:sp>
      <p:sp>
        <p:nvSpPr>
          <p:cNvPr id="19" name="乘号 18"/>
          <p:cNvSpPr/>
          <p:nvPr/>
        </p:nvSpPr>
        <p:spPr bwMode="auto">
          <a:xfrm>
            <a:off x="3334156" y="4308432"/>
            <a:ext cx="648072" cy="642993"/>
          </a:xfrm>
          <a:prstGeom prst="mathMultiply">
            <a:avLst>
              <a:gd name="adj1" fmla="val 15884"/>
            </a:avLst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7" name="乘号 86"/>
          <p:cNvSpPr/>
          <p:nvPr/>
        </p:nvSpPr>
        <p:spPr bwMode="auto">
          <a:xfrm>
            <a:off x="3587340" y="5666327"/>
            <a:ext cx="648072" cy="642993"/>
          </a:xfrm>
          <a:prstGeom prst="mathMultiply">
            <a:avLst>
              <a:gd name="adj1" fmla="val 15884"/>
            </a:avLst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09363" y="6220997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二叉搜索树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57"/>
    </mc:Choice>
    <mc:Fallback>
      <p:transition spd="slow" advTm="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87" grpId="0" bldLvl="0" animBg="1"/>
      <p:bldP spid="8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二叉搜索树与中序遍历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8712968" cy="21532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中序遍历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对一棵二叉搜索树进行中序遍历，可以按从小到大的顺序，将各结点关键码排列起来，所以也称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二叉排序树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任意一棵二叉树是二叉搜索树，当且仅当其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中序遍历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序列单调非降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3267853" y="479918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3627893" y="429512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3987933" y="479918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4710609" y="3863077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5070649" y="479918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430689" y="429512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790729" y="479918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6155124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6510809" y="479918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6870849" y="429512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7230889" y="479918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7590929" y="3863077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7950969" y="479918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671049" y="429512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9031089" y="479918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3634844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3994884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4354924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714964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5075004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5435044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5795084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6510809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6870849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7230889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7590929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7950969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8311009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16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8671049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/>
        </p:nvCxnSpPr>
        <p:spPr bwMode="auto">
          <a:xfrm>
            <a:off x="4881008" y="3647053"/>
            <a:ext cx="126976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4886321" y="3647053"/>
            <a:ext cx="0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cxnSp>
        <p:nvCxnSpPr>
          <p:cNvPr id="38" name="直接连接符 37"/>
          <p:cNvCxnSpPr>
            <a:endCxn id="7" idx="1"/>
          </p:cNvCxnSpPr>
          <p:nvPr/>
        </p:nvCxnSpPr>
        <p:spPr bwMode="auto">
          <a:xfrm>
            <a:off x="3802174" y="4039159"/>
            <a:ext cx="908435" cy="39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 flipV="1">
            <a:off x="3804458" y="4039159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40" name="组合 39"/>
          <p:cNvGrpSpPr/>
          <p:nvPr/>
        </p:nvGrpSpPr>
        <p:grpSpPr>
          <a:xfrm flipH="1">
            <a:off x="3987931" y="4471208"/>
            <a:ext cx="174281" cy="327973"/>
            <a:chOff x="3632014" y="4509120"/>
            <a:chExt cx="1269761" cy="216024"/>
          </a:xfrm>
        </p:grpSpPr>
        <p:cxnSp>
          <p:nvCxnSpPr>
            <p:cNvPr id="41" name="直接连接符 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0" name="组合 49"/>
          <p:cNvGrpSpPr/>
          <p:nvPr/>
        </p:nvGrpSpPr>
        <p:grpSpPr>
          <a:xfrm flipH="1">
            <a:off x="6510809" y="3645024"/>
            <a:ext cx="1258756" cy="216024"/>
            <a:chOff x="3632014" y="4509120"/>
            <a:chExt cx="1269761" cy="216024"/>
          </a:xfrm>
        </p:grpSpPr>
        <p:cxnSp>
          <p:nvCxnSpPr>
            <p:cNvPr id="51" name="直接连接符 5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>
            <a:off x="7045130" y="4043097"/>
            <a:ext cx="545799" cy="255965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57" name="直接连接符 56"/>
          <p:cNvCxnSpPr/>
          <p:nvPr/>
        </p:nvCxnSpPr>
        <p:spPr bwMode="auto">
          <a:xfrm flipH="1" flipV="1">
            <a:off x="7954947" y="4039160"/>
            <a:ext cx="892667" cy="39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58" name="直接连接符 57"/>
          <p:cNvCxnSpPr/>
          <p:nvPr/>
        </p:nvCxnSpPr>
        <p:spPr bwMode="auto">
          <a:xfrm flipH="1" flipV="1">
            <a:off x="8851069" y="4043096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59" name="组合 58"/>
          <p:cNvGrpSpPr/>
          <p:nvPr/>
        </p:nvGrpSpPr>
        <p:grpSpPr>
          <a:xfrm flipH="1">
            <a:off x="5072933" y="4035280"/>
            <a:ext cx="552295" cy="255965"/>
            <a:chOff x="3632014" y="4509120"/>
            <a:chExt cx="1269761" cy="216024"/>
          </a:xfrm>
        </p:grpSpPr>
        <p:cxnSp>
          <p:nvCxnSpPr>
            <p:cNvPr id="60" name="直接连接符 5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1" name="直接连接符 6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2" name="组合 61"/>
          <p:cNvGrpSpPr/>
          <p:nvPr/>
        </p:nvGrpSpPr>
        <p:grpSpPr>
          <a:xfrm flipH="1">
            <a:off x="5788622" y="4471207"/>
            <a:ext cx="174281" cy="327973"/>
            <a:chOff x="3632014" y="4509120"/>
            <a:chExt cx="1269761" cy="216024"/>
          </a:xfrm>
        </p:grpSpPr>
        <p:cxnSp>
          <p:nvCxnSpPr>
            <p:cNvPr id="63" name="直接连接符 6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5" name="组合 64"/>
          <p:cNvGrpSpPr/>
          <p:nvPr/>
        </p:nvGrpSpPr>
        <p:grpSpPr>
          <a:xfrm flipH="1">
            <a:off x="7232485" y="4469072"/>
            <a:ext cx="174281" cy="327973"/>
            <a:chOff x="3632014" y="4509120"/>
            <a:chExt cx="1269761" cy="216024"/>
          </a:xfrm>
        </p:grpSpPr>
        <p:cxnSp>
          <p:nvCxnSpPr>
            <p:cNvPr id="66" name="直接连接符 6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8" name="组合 67"/>
          <p:cNvGrpSpPr/>
          <p:nvPr/>
        </p:nvGrpSpPr>
        <p:grpSpPr>
          <a:xfrm flipH="1">
            <a:off x="9030190" y="4469071"/>
            <a:ext cx="174281" cy="327973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72" name="直接连接符 71"/>
          <p:cNvCxnSpPr>
            <a:endCxn id="17" idx="1"/>
          </p:cNvCxnSpPr>
          <p:nvPr/>
        </p:nvCxnSpPr>
        <p:spPr bwMode="auto">
          <a:xfrm>
            <a:off x="8134480" y="4464895"/>
            <a:ext cx="536569" cy="10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73" name="直接连接符 72"/>
          <p:cNvCxnSpPr/>
          <p:nvPr/>
        </p:nvCxnSpPr>
        <p:spPr bwMode="auto">
          <a:xfrm flipV="1">
            <a:off x="8135223" y="4464894"/>
            <a:ext cx="0" cy="327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74" name="组合 73"/>
          <p:cNvGrpSpPr/>
          <p:nvPr/>
        </p:nvGrpSpPr>
        <p:grpSpPr>
          <a:xfrm>
            <a:off x="6692021" y="4481946"/>
            <a:ext cx="177658" cy="327973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7" name="组合 76"/>
          <p:cNvGrpSpPr/>
          <p:nvPr/>
        </p:nvGrpSpPr>
        <p:grpSpPr>
          <a:xfrm>
            <a:off x="5253968" y="4469071"/>
            <a:ext cx="177658" cy="327973"/>
            <a:chOff x="3632014" y="4509120"/>
            <a:chExt cx="1269761" cy="216024"/>
          </a:xfrm>
        </p:grpSpPr>
        <p:cxnSp>
          <p:nvCxnSpPr>
            <p:cNvPr id="78" name="直接连接符 7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9" name="直接连接符 7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80" name="组合 79"/>
          <p:cNvGrpSpPr/>
          <p:nvPr/>
        </p:nvGrpSpPr>
        <p:grpSpPr>
          <a:xfrm>
            <a:off x="3452626" y="4475145"/>
            <a:ext cx="177658" cy="327973"/>
            <a:chOff x="3632014" y="4509120"/>
            <a:chExt cx="1269761" cy="216024"/>
          </a:xfrm>
        </p:grpSpPr>
        <p:cxnSp>
          <p:nvCxnSpPr>
            <p:cNvPr id="81" name="直接连接符 8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2" name="直接连接符 8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84" name="直接连接符 83"/>
          <p:cNvCxnSpPr/>
          <p:nvPr/>
        </p:nvCxnSpPr>
        <p:spPr bwMode="auto">
          <a:xfrm flipH="1" flipV="1">
            <a:off x="6336002" y="320840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85" name="圆角矩形 84"/>
          <p:cNvSpPr/>
          <p:nvPr/>
        </p:nvSpPr>
        <p:spPr bwMode="auto">
          <a:xfrm>
            <a:off x="6148473" y="346436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3274804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4350569" y="530120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 flipH="1">
            <a:off x="4350567" y="4973235"/>
            <a:ext cx="174281" cy="327973"/>
            <a:chOff x="3632014" y="4509120"/>
            <a:chExt cx="1269761" cy="216024"/>
          </a:xfrm>
        </p:grpSpPr>
        <p:cxnSp>
          <p:nvCxnSpPr>
            <p:cNvPr id="89" name="直接连接符 8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0" name="直接连接符 8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1" name="组合 90"/>
          <p:cNvGrpSpPr/>
          <p:nvPr/>
        </p:nvGrpSpPr>
        <p:grpSpPr>
          <a:xfrm flipH="1">
            <a:off x="8311009" y="4973235"/>
            <a:ext cx="174281" cy="327973"/>
            <a:chOff x="3632014" y="4509120"/>
            <a:chExt cx="1269761" cy="216024"/>
          </a:xfrm>
        </p:grpSpPr>
        <p:cxnSp>
          <p:nvCxnSpPr>
            <p:cNvPr id="92" name="直接连接符 9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3" name="直接连接符 9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4" name="圆角矩形 93"/>
          <p:cNvSpPr/>
          <p:nvPr/>
        </p:nvSpPr>
        <p:spPr bwMode="auto">
          <a:xfrm>
            <a:off x="8311009" y="530120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圆角矩形 95"/>
          <p:cNvSpPr/>
          <p:nvPr/>
        </p:nvSpPr>
        <p:spPr bwMode="auto">
          <a:xfrm>
            <a:off x="9037629" y="6021288"/>
            <a:ext cx="360040" cy="360040"/>
          </a:xfrm>
          <a:prstGeom prst="roundRect">
            <a:avLst/>
          </a:prstGeom>
          <a:solidFill>
            <a:srgbClr val="99CC00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306487" y="5634930"/>
            <a:ext cx="19093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中序遍历序列：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二叉搜索树的递归实现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47528" y="1268760"/>
            <a:ext cx="8280777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Function(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Function(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Function(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832304" y="1268760"/>
            <a:ext cx="1644508" cy="460375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z="2400" dirty="0"/>
              <a:t>查找</a:t>
            </a:r>
            <a:endParaRPr lang="en-US" altLang="zh-CN" sz="24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二叉搜索树的搜索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4824536" cy="45999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搜索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从根结点开始，逐层向下比较判断（递归或迭代均可）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若当前节点为空，返回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NULL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若当前节点大于目标关键码，继续搜索右子树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若当前节点小于目标关键码，继续搜索左子树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否则表示命中，返回该节点地址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" name="Line 7"/>
          <p:cNvSpPr>
            <a:spLocks noChangeShapeType="1"/>
          </p:cNvSpPr>
          <p:nvPr/>
        </p:nvSpPr>
        <p:spPr bwMode="auto">
          <a:xfrm flipH="1">
            <a:off x="91203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" name="Line 8"/>
          <p:cNvSpPr>
            <a:spLocks noChangeShapeType="1"/>
          </p:cNvSpPr>
          <p:nvPr/>
        </p:nvSpPr>
        <p:spPr bwMode="auto">
          <a:xfrm>
            <a:off x="8358336" y="3911352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Line 9"/>
          <p:cNvSpPr>
            <a:spLocks noChangeShapeType="1"/>
          </p:cNvSpPr>
          <p:nvPr/>
        </p:nvSpPr>
        <p:spPr bwMode="auto">
          <a:xfrm flipH="1">
            <a:off x="7824936" y="3911352"/>
            <a:ext cx="3048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10"/>
          <p:cNvSpPr>
            <a:spLocks noChangeShapeType="1"/>
          </p:cNvSpPr>
          <p:nvPr/>
        </p:nvSpPr>
        <p:spPr bwMode="auto">
          <a:xfrm flipH="1">
            <a:off x="72915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" name="Line 11"/>
          <p:cNvSpPr>
            <a:spLocks noChangeShapeType="1"/>
          </p:cNvSpPr>
          <p:nvPr/>
        </p:nvSpPr>
        <p:spPr bwMode="auto">
          <a:xfrm>
            <a:off x="78249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" name="Oval 12"/>
          <p:cNvSpPr>
            <a:spLocks noChangeArrowheads="1"/>
          </p:cNvSpPr>
          <p:nvPr/>
        </p:nvSpPr>
        <p:spPr bwMode="auto">
          <a:xfrm>
            <a:off x="8343611" y="1777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35</a:t>
            </a:r>
            <a:endParaRPr kumimoji="1" lang="en-US" altLang="zh-CN" sz="2400" b="1" dirty="0"/>
          </a:p>
        </p:txBody>
      </p:sp>
      <p:sp>
        <p:nvSpPr>
          <p:cNvPr id="131" name="Oval 15"/>
          <p:cNvSpPr>
            <a:spLocks noChangeArrowheads="1"/>
          </p:cNvSpPr>
          <p:nvPr/>
        </p:nvSpPr>
        <p:spPr bwMode="auto">
          <a:xfrm>
            <a:off x="98061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50</a:t>
            </a:r>
            <a:endParaRPr kumimoji="1" lang="en-US" altLang="zh-CN" sz="2400" b="1" dirty="0"/>
          </a:p>
        </p:txBody>
      </p:sp>
      <p:sp>
        <p:nvSpPr>
          <p:cNvPr id="132" name="Oval 16"/>
          <p:cNvSpPr>
            <a:spLocks noChangeArrowheads="1"/>
          </p:cNvSpPr>
          <p:nvPr/>
        </p:nvSpPr>
        <p:spPr bwMode="auto">
          <a:xfrm>
            <a:off x="87393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40</a:t>
            </a:r>
            <a:endParaRPr kumimoji="1" lang="en-US" altLang="zh-CN" sz="2400" b="1" dirty="0"/>
          </a:p>
        </p:txBody>
      </p:sp>
      <p:sp>
        <p:nvSpPr>
          <p:cNvPr id="134" name="Oval 18"/>
          <p:cNvSpPr>
            <a:spLocks noChangeArrowheads="1"/>
          </p:cNvSpPr>
          <p:nvPr/>
        </p:nvSpPr>
        <p:spPr bwMode="auto">
          <a:xfrm>
            <a:off x="69105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10</a:t>
            </a:r>
            <a:endParaRPr kumimoji="1" lang="en-US" altLang="zh-CN" sz="2400" b="1" dirty="0"/>
          </a:p>
        </p:txBody>
      </p:sp>
      <p:sp>
        <p:nvSpPr>
          <p:cNvPr id="135" name="Oval 19"/>
          <p:cNvSpPr>
            <a:spLocks noChangeArrowheads="1"/>
          </p:cNvSpPr>
          <p:nvPr/>
        </p:nvSpPr>
        <p:spPr bwMode="auto">
          <a:xfrm>
            <a:off x="7443936" y="4444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20</a:t>
            </a:r>
            <a:endParaRPr kumimoji="1" lang="en-US" altLang="zh-CN" sz="2400" b="1" dirty="0"/>
          </a:p>
        </p:txBody>
      </p:sp>
      <p:sp>
        <p:nvSpPr>
          <p:cNvPr id="136" name="Oval 20"/>
          <p:cNvSpPr>
            <a:spLocks noChangeArrowheads="1"/>
          </p:cNvSpPr>
          <p:nvPr/>
        </p:nvSpPr>
        <p:spPr bwMode="auto">
          <a:xfrm>
            <a:off x="8434536" y="4444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30</a:t>
            </a:r>
            <a:endParaRPr kumimoji="1" lang="en-US" altLang="zh-CN" sz="2400" b="1" dirty="0"/>
          </a:p>
        </p:txBody>
      </p:sp>
      <p:sp>
        <p:nvSpPr>
          <p:cNvPr id="137" name="Line 21"/>
          <p:cNvSpPr>
            <a:spLocks noChangeShapeType="1"/>
          </p:cNvSpPr>
          <p:nvPr/>
        </p:nvSpPr>
        <p:spPr bwMode="auto">
          <a:xfrm flipH="1">
            <a:off x="7901136" y="2234952"/>
            <a:ext cx="5334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" name="Line 23"/>
          <p:cNvSpPr>
            <a:spLocks noChangeShapeType="1"/>
          </p:cNvSpPr>
          <p:nvPr/>
        </p:nvSpPr>
        <p:spPr bwMode="auto">
          <a:xfrm>
            <a:off x="9653736" y="2996952"/>
            <a:ext cx="304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" name="Line 28"/>
          <p:cNvSpPr>
            <a:spLocks noChangeShapeType="1"/>
          </p:cNvSpPr>
          <p:nvPr/>
        </p:nvSpPr>
        <p:spPr bwMode="auto">
          <a:xfrm flipH="1">
            <a:off x="8350399" y="5017839"/>
            <a:ext cx="192088" cy="431800"/>
          </a:xfrm>
          <a:prstGeom prst="line">
            <a:avLst/>
          </a:prstGeom>
          <a:noFill/>
          <a:ln w="38100">
            <a:solidFill>
              <a:srgbClr val="00823B"/>
            </a:solidFill>
            <a:rou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Oval 14"/>
          <p:cNvSpPr>
            <a:spLocks noChangeArrowheads="1"/>
          </p:cNvSpPr>
          <p:nvPr/>
        </p:nvSpPr>
        <p:spPr bwMode="auto">
          <a:xfrm>
            <a:off x="9272736" y="2539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45</a:t>
            </a:r>
            <a:endParaRPr kumimoji="1" lang="en-US" altLang="zh-CN" sz="2400" b="1" dirty="0"/>
          </a:p>
        </p:txBody>
      </p:sp>
      <p:grpSp>
        <p:nvGrpSpPr>
          <p:cNvPr id="34" name="组合 33"/>
          <p:cNvGrpSpPr/>
          <p:nvPr/>
        </p:nvGrpSpPr>
        <p:grpSpPr>
          <a:xfrm>
            <a:off x="8614706" y="1254378"/>
            <a:ext cx="436881" cy="513348"/>
            <a:chOff x="8028383" y="5651956"/>
            <a:chExt cx="436881" cy="513348"/>
          </a:xfrm>
        </p:grpSpPr>
        <p:sp>
          <p:nvSpPr>
            <p:cNvPr id="145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8028384" y="5651956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45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9577536" y="2036430"/>
            <a:ext cx="436881" cy="513348"/>
            <a:chOff x="8028383" y="5651956"/>
            <a:chExt cx="436881" cy="513348"/>
          </a:xfrm>
        </p:grpSpPr>
        <p:sp>
          <p:nvSpPr>
            <p:cNvPr id="147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8028384" y="5651956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45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49" name="Line 23"/>
          <p:cNvSpPr>
            <a:spLocks noChangeShapeType="1"/>
          </p:cNvSpPr>
          <p:nvPr/>
        </p:nvSpPr>
        <p:spPr bwMode="auto">
          <a:xfrm>
            <a:off x="8817277" y="2216289"/>
            <a:ext cx="531659" cy="399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8799070" y="2129649"/>
            <a:ext cx="626066" cy="486302"/>
            <a:chOff x="7296030" y="1960481"/>
            <a:chExt cx="626066" cy="486302"/>
          </a:xfrm>
        </p:grpSpPr>
        <p:sp>
          <p:nvSpPr>
            <p:cNvPr id="140" name="Line 24"/>
            <p:cNvSpPr>
              <a:spLocks noChangeShapeType="1"/>
            </p:cNvSpPr>
            <p:nvPr/>
          </p:nvSpPr>
          <p:spPr bwMode="auto">
            <a:xfrm>
              <a:off x="7464896" y="1960481"/>
              <a:ext cx="457200" cy="332261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" name="Line 22"/>
            <p:cNvSpPr>
              <a:spLocks noChangeShapeType="1"/>
            </p:cNvSpPr>
            <p:nvPr/>
          </p:nvSpPr>
          <p:spPr bwMode="auto">
            <a:xfrm>
              <a:off x="7296030" y="2041646"/>
              <a:ext cx="533400" cy="405137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8628577" y="1254378"/>
            <a:ext cx="436881" cy="513348"/>
            <a:chOff x="8028383" y="5651956"/>
            <a:chExt cx="436881" cy="513348"/>
          </a:xfrm>
        </p:grpSpPr>
        <p:sp>
          <p:nvSpPr>
            <p:cNvPr id="151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8028384" y="5651956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7195748" y="2052693"/>
            <a:ext cx="495675" cy="467007"/>
            <a:chOff x="7532709" y="5698297"/>
            <a:chExt cx="495675" cy="467007"/>
          </a:xfrm>
        </p:grpSpPr>
        <p:sp>
          <p:nvSpPr>
            <p:cNvPr id="155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7532709" y="5698297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783008" y="2141937"/>
            <a:ext cx="626066" cy="490830"/>
            <a:chOff x="6302720" y="1974211"/>
            <a:chExt cx="626066" cy="490830"/>
          </a:xfrm>
        </p:grpSpPr>
        <p:sp>
          <p:nvSpPr>
            <p:cNvPr id="141" name="Line 25"/>
            <p:cNvSpPr>
              <a:spLocks noChangeShapeType="1"/>
            </p:cNvSpPr>
            <p:nvPr/>
          </p:nvSpPr>
          <p:spPr bwMode="auto">
            <a:xfrm flipH="1">
              <a:off x="6302720" y="1974211"/>
              <a:ext cx="457200" cy="3048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" name="Line 21"/>
            <p:cNvSpPr>
              <a:spLocks noChangeShapeType="1"/>
            </p:cNvSpPr>
            <p:nvPr/>
          </p:nvSpPr>
          <p:spPr bwMode="auto">
            <a:xfrm flipH="1">
              <a:off x="6395386" y="2084041"/>
              <a:ext cx="533400" cy="3810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9" name="Oval 13"/>
          <p:cNvSpPr>
            <a:spLocks noChangeArrowheads="1"/>
          </p:cNvSpPr>
          <p:nvPr/>
        </p:nvSpPr>
        <p:spPr bwMode="auto">
          <a:xfrm>
            <a:off x="7443936" y="2539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15</a:t>
            </a:r>
            <a:endParaRPr kumimoji="1" lang="en-US" altLang="zh-CN" sz="2400" b="1" dirty="0"/>
          </a:p>
        </p:txBody>
      </p:sp>
      <p:grpSp>
        <p:nvGrpSpPr>
          <p:cNvPr id="44" name="组合 43"/>
          <p:cNvGrpSpPr/>
          <p:nvPr/>
        </p:nvGrpSpPr>
        <p:grpSpPr>
          <a:xfrm>
            <a:off x="7709825" y="3021908"/>
            <a:ext cx="445280" cy="533400"/>
            <a:chOff x="6206785" y="2852740"/>
            <a:chExt cx="445280" cy="533400"/>
          </a:xfrm>
        </p:grpSpPr>
        <p:sp>
          <p:nvSpPr>
            <p:cNvPr id="142" name="Line 26"/>
            <p:cNvSpPr>
              <a:spLocks noChangeShapeType="1"/>
            </p:cNvSpPr>
            <p:nvPr/>
          </p:nvSpPr>
          <p:spPr bwMode="auto">
            <a:xfrm>
              <a:off x="6206785" y="2963369"/>
              <a:ext cx="242141" cy="41463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Line 11"/>
            <p:cNvSpPr>
              <a:spLocks noChangeShapeType="1"/>
            </p:cNvSpPr>
            <p:nvPr/>
          </p:nvSpPr>
          <p:spPr bwMode="auto">
            <a:xfrm>
              <a:off x="6347265" y="2852740"/>
              <a:ext cx="304800" cy="5334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3" name="Oval 17"/>
          <p:cNvSpPr>
            <a:spLocks noChangeArrowheads="1"/>
          </p:cNvSpPr>
          <p:nvPr/>
        </p:nvSpPr>
        <p:spPr bwMode="auto">
          <a:xfrm>
            <a:off x="79773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25</a:t>
            </a:r>
            <a:endParaRPr kumimoji="1" lang="en-US" altLang="zh-CN" sz="2400" b="1" dirty="0"/>
          </a:p>
        </p:txBody>
      </p:sp>
      <p:grpSp>
        <p:nvGrpSpPr>
          <p:cNvPr id="45" name="组合 44"/>
          <p:cNvGrpSpPr/>
          <p:nvPr/>
        </p:nvGrpSpPr>
        <p:grpSpPr>
          <a:xfrm>
            <a:off x="8271978" y="3945161"/>
            <a:ext cx="337406" cy="546134"/>
            <a:chOff x="6768938" y="3775993"/>
            <a:chExt cx="337406" cy="546134"/>
          </a:xfrm>
        </p:grpSpPr>
        <p:sp>
          <p:nvSpPr>
            <p:cNvPr id="143" name="Line 27"/>
            <p:cNvSpPr>
              <a:spLocks noChangeShapeType="1"/>
            </p:cNvSpPr>
            <p:nvPr/>
          </p:nvSpPr>
          <p:spPr bwMode="auto">
            <a:xfrm>
              <a:off x="6768938" y="3915825"/>
              <a:ext cx="172716" cy="406302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" name="Line 8"/>
            <p:cNvSpPr>
              <a:spLocks noChangeShapeType="1"/>
            </p:cNvSpPr>
            <p:nvPr/>
          </p:nvSpPr>
          <p:spPr bwMode="auto">
            <a:xfrm>
              <a:off x="6877744" y="3775993"/>
              <a:ext cx="228600" cy="5334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8244410" y="2987379"/>
            <a:ext cx="439829" cy="454295"/>
            <a:chOff x="8028383" y="5711009"/>
            <a:chExt cx="439829" cy="454295"/>
          </a:xfrm>
        </p:grpSpPr>
        <p:sp>
          <p:nvSpPr>
            <p:cNvPr id="160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8031332" y="5711009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8709461" y="3990457"/>
            <a:ext cx="439829" cy="454295"/>
            <a:chOff x="8028383" y="5711009"/>
            <a:chExt cx="439829" cy="454295"/>
          </a:xfrm>
        </p:grpSpPr>
        <p:sp>
          <p:nvSpPr>
            <p:cNvPr id="163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8031332" y="5711009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7824936" y="5010339"/>
            <a:ext cx="441001" cy="439300"/>
            <a:chOff x="7587383" y="5726004"/>
            <a:chExt cx="441001" cy="439300"/>
          </a:xfrm>
        </p:grpSpPr>
        <p:sp>
          <p:nvSpPr>
            <p:cNvPr id="166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7587383" y="5759190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7885095" y="5477743"/>
            <a:ext cx="8039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NULL</a:t>
            </a:r>
            <a:endParaRPr lang="zh-CN" altLang="en-US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bldLvl="0" animBg="1"/>
      <p:bldP spid="4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二叉搜索树的搜索实现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216024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迭代实现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04112" y="1385292"/>
            <a:ext cx="3429000" cy="4068291"/>
            <a:chOff x="5623520" y="1248544"/>
            <a:chExt cx="3429000" cy="4068291"/>
          </a:xfrm>
        </p:grpSpPr>
        <p:sp>
          <p:nvSpPr>
            <p:cNvPr id="123" name="Line 7"/>
            <p:cNvSpPr>
              <a:spLocks noChangeShapeType="1"/>
            </p:cNvSpPr>
            <p:nvPr/>
          </p:nvSpPr>
          <p:spPr bwMode="auto">
            <a:xfrm flipH="1">
              <a:off x="7833320" y="2467744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" name="Line 8"/>
            <p:cNvSpPr>
              <a:spLocks noChangeShapeType="1"/>
            </p:cNvSpPr>
            <p:nvPr/>
          </p:nvSpPr>
          <p:spPr bwMode="auto">
            <a:xfrm>
              <a:off x="7071320" y="3382144"/>
              <a:ext cx="2286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" name="Line 9"/>
            <p:cNvSpPr>
              <a:spLocks noChangeShapeType="1"/>
            </p:cNvSpPr>
            <p:nvPr/>
          </p:nvSpPr>
          <p:spPr bwMode="auto">
            <a:xfrm flipH="1">
              <a:off x="6537920" y="3382144"/>
              <a:ext cx="30480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" name="Line 10"/>
            <p:cNvSpPr>
              <a:spLocks noChangeShapeType="1"/>
            </p:cNvSpPr>
            <p:nvPr/>
          </p:nvSpPr>
          <p:spPr bwMode="auto">
            <a:xfrm flipH="1">
              <a:off x="6004520" y="2467744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Line 11"/>
            <p:cNvSpPr>
              <a:spLocks noChangeShapeType="1"/>
            </p:cNvSpPr>
            <p:nvPr/>
          </p:nvSpPr>
          <p:spPr bwMode="auto">
            <a:xfrm>
              <a:off x="6537920" y="2467744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" name="Oval 12"/>
            <p:cNvSpPr>
              <a:spLocks noChangeArrowheads="1"/>
            </p:cNvSpPr>
            <p:nvPr/>
          </p:nvSpPr>
          <p:spPr bwMode="auto">
            <a:xfrm>
              <a:off x="7056595" y="1248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35</a:t>
              </a:r>
              <a:endParaRPr kumimoji="1" lang="en-US" altLang="zh-CN" sz="2400" b="1" dirty="0"/>
            </a:p>
          </p:txBody>
        </p:sp>
        <p:sp>
          <p:nvSpPr>
            <p:cNvPr id="131" name="Oval 15"/>
            <p:cNvSpPr>
              <a:spLocks noChangeArrowheads="1"/>
            </p:cNvSpPr>
            <p:nvPr/>
          </p:nvSpPr>
          <p:spPr bwMode="auto">
            <a:xfrm>
              <a:off x="85191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50</a:t>
              </a:r>
              <a:endParaRPr kumimoji="1" lang="en-US" altLang="zh-CN" sz="2400" b="1" dirty="0"/>
            </a:p>
          </p:txBody>
        </p:sp>
        <p:sp>
          <p:nvSpPr>
            <p:cNvPr id="132" name="Oval 16"/>
            <p:cNvSpPr>
              <a:spLocks noChangeArrowheads="1"/>
            </p:cNvSpPr>
            <p:nvPr/>
          </p:nvSpPr>
          <p:spPr bwMode="auto">
            <a:xfrm>
              <a:off x="74523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40</a:t>
              </a:r>
              <a:endParaRPr kumimoji="1" lang="en-US" altLang="zh-CN" sz="2400" b="1" dirty="0"/>
            </a:p>
          </p:txBody>
        </p:sp>
        <p:sp>
          <p:nvSpPr>
            <p:cNvPr id="134" name="Oval 18"/>
            <p:cNvSpPr>
              <a:spLocks noChangeArrowheads="1"/>
            </p:cNvSpPr>
            <p:nvPr/>
          </p:nvSpPr>
          <p:spPr bwMode="auto">
            <a:xfrm>
              <a:off x="56235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10</a:t>
              </a:r>
              <a:endParaRPr kumimoji="1" lang="en-US" altLang="zh-CN" sz="2400" b="1" dirty="0"/>
            </a:p>
          </p:txBody>
        </p:sp>
        <p:sp>
          <p:nvSpPr>
            <p:cNvPr id="135" name="Oval 19"/>
            <p:cNvSpPr>
              <a:spLocks noChangeArrowheads="1"/>
            </p:cNvSpPr>
            <p:nvPr/>
          </p:nvSpPr>
          <p:spPr bwMode="auto">
            <a:xfrm>
              <a:off x="6156920" y="3915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20</a:t>
              </a:r>
              <a:endParaRPr kumimoji="1" lang="en-US" altLang="zh-CN" sz="2400" b="1" dirty="0"/>
            </a:p>
          </p:txBody>
        </p:sp>
        <p:sp>
          <p:nvSpPr>
            <p:cNvPr id="136" name="Oval 20"/>
            <p:cNvSpPr>
              <a:spLocks noChangeArrowheads="1"/>
            </p:cNvSpPr>
            <p:nvPr/>
          </p:nvSpPr>
          <p:spPr bwMode="auto">
            <a:xfrm>
              <a:off x="7147520" y="3915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30</a:t>
              </a:r>
              <a:endParaRPr kumimoji="1" lang="en-US" altLang="zh-CN" sz="2400" b="1" dirty="0"/>
            </a:p>
          </p:txBody>
        </p:sp>
        <p:sp>
          <p:nvSpPr>
            <p:cNvPr id="137" name="Line 21"/>
            <p:cNvSpPr>
              <a:spLocks noChangeShapeType="1"/>
            </p:cNvSpPr>
            <p:nvPr/>
          </p:nvSpPr>
          <p:spPr bwMode="auto">
            <a:xfrm flipH="1">
              <a:off x="6614120" y="1705744"/>
              <a:ext cx="53340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Line 23"/>
            <p:cNvSpPr>
              <a:spLocks noChangeShapeType="1"/>
            </p:cNvSpPr>
            <p:nvPr/>
          </p:nvSpPr>
          <p:spPr bwMode="auto">
            <a:xfrm>
              <a:off x="8366720" y="2467744"/>
              <a:ext cx="3048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" name="Line 28"/>
            <p:cNvSpPr>
              <a:spLocks noChangeShapeType="1"/>
            </p:cNvSpPr>
            <p:nvPr/>
          </p:nvSpPr>
          <p:spPr bwMode="auto">
            <a:xfrm flipH="1">
              <a:off x="7063383" y="4488631"/>
              <a:ext cx="192088" cy="4318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" name="Oval 14"/>
            <p:cNvSpPr>
              <a:spLocks noChangeArrowheads="1"/>
            </p:cNvSpPr>
            <p:nvPr/>
          </p:nvSpPr>
          <p:spPr bwMode="auto">
            <a:xfrm>
              <a:off x="7985720" y="2010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45</a:t>
              </a:r>
              <a:endParaRPr kumimoji="1" lang="en-US" altLang="zh-CN" sz="2400" b="1" dirty="0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8290520" y="1507222"/>
              <a:ext cx="436881" cy="513348"/>
              <a:chOff x="8028383" y="5651956"/>
              <a:chExt cx="436881" cy="513348"/>
            </a:xfrm>
          </p:grpSpPr>
          <p:sp>
            <p:nvSpPr>
              <p:cNvPr id="147" name="Line 24"/>
              <p:cNvSpPr>
                <a:spLocks noChangeShapeType="1"/>
              </p:cNvSpPr>
              <p:nvPr/>
            </p:nvSpPr>
            <p:spPr bwMode="auto">
              <a:xfrm flipH="1">
                <a:off x="8028383" y="5726004"/>
                <a:ext cx="1" cy="439300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50000"/>
                  </a:schemeClr>
                </a:solidFill>
                <a:rou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8028384" y="5651956"/>
                <a:ext cx="4368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dirty="0">
                    <a:solidFill>
                      <a:schemeClr val="accent2">
                        <a:lumMod val="50000"/>
                      </a:schemeClr>
                    </a:solidFill>
                  </a:rPr>
                  <a:t>45</a:t>
                </a:r>
                <a:endParaRPr kumimoji="1" lang="en-US" altLang="zh-CN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9" name="Line 23"/>
            <p:cNvSpPr>
              <a:spLocks noChangeShapeType="1"/>
            </p:cNvSpPr>
            <p:nvPr/>
          </p:nvSpPr>
          <p:spPr bwMode="auto">
            <a:xfrm>
              <a:off x="7530261" y="1687081"/>
              <a:ext cx="531659" cy="3996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7512054" y="1600441"/>
              <a:ext cx="626066" cy="486302"/>
              <a:chOff x="7296030" y="1960481"/>
              <a:chExt cx="626066" cy="486302"/>
            </a:xfrm>
          </p:grpSpPr>
          <p:sp>
            <p:nvSpPr>
              <p:cNvPr id="140" name="Line 24"/>
              <p:cNvSpPr>
                <a:spLocks noChangeShapeType="1"/>
              </p:cNvSpPr>
              <p:nvPr/>
            </p:nvSpPr>
            <p:spPr bwMode="auto">
              <a:xfrm>
                <a:off x="7464896" y="1960481"/>
                <a:ext cx="457200" cy="332261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22"/>
              <p:cNvSpPr>
                <a:spLocks noChangeShapeType="1"/>
              </p:cNvSpPr>
              <p:nvPr/>
            </p:nvSpPr>
            <p:spPr bwMode="auto">
              <a:xfrm>
                <a:off x="7296030" y="2041646"/>
                <a:ext cx="533400" cy="405137"/>
              </a:xfrm>
              <a:prstGeom prst="line">
                <a:avLst/>
              </a:prstGeom>
              <a:noFill/>
              <a:ln w="57150">
                <a:solidFill>
                  <a:srgbClr val="CC33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495992" y="1612729"/>
              <a:ext cx="626066" cy="490830"/>
              <a:chOff x="6302720" y="1974211"/>
              <a:chExt cx="626066" cy="490830"/>
            </a:xfrm>
          </p:grpSpPr>
          <p:sp>
            <p:nvSpPr>
              <p:cNvPr id="141" name="Line 25"/>
              <p:cNvSpPr>
                <a:spLocks noChangeShapeType="1"/>
              </p:cNvSpPr>
              <p:nvPr/>
            </p:nvSpPr>
            <p:spPr bwMode="auto">
              <a:xfrm flipH="1">
                <a:off x="6302720" y="1974211"/>
                <a:ext cx="457200" cy="3048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" name="Line 21"/>
              <p:cNvSpPr>
                <a:spLocks noChangeShapeType="1"/>
              </p:cNvSpPr>
              <p:nvPr/>
            </p:nvSpPr>
            <p:spPr bwMode="auto">
              <a:xfrm flipH="1">
                <a:off x="6395386" y="2084041"/>
                <a:ext cx="533400" cy="3810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9" name="Oval 13"/>
            <p:cNvSpPr>
              <a:spLocks noChangeArrowheads="1"/>
            </p:cNvSpPr>
            <p:nvPr/>
          </p:nvSpPr>
          <p:spPr bwMode="auto">
            <a:xfrm>
              <a:off x="6156920" y="2010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15</a:t>
              </a:r>
              <a:endParaRPr kumimoji="1" lang="en-US" altLang="zh-CN" sz="2400" b="1" dirty="0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6422809" y="2492700"/>
              <a:ext cx="445280" cy="533400"/>
              <a:chOff x="6206785" y="2852740"/>
              <a:chExt cx="445280" cy="533400"/>
            </a:xfrm>
          </p:grpSpPr>
          <p:sp>
            <p:nvSpPr>
              <p:cNvPr id="142" name="Line 26"/>
              <p:cNvSpPr>
                <a:spLocks noChangeShapeType="1"/>
              </p:cNvSpPr>
              <p:nvPr/>
            </p:nvSpPr>
            <p:spPr bwMode="auto">
              <a:xfrm>
                <a:off x="6206785" y="2963369"/>
                <a:ext cx="242141" cy="41463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" name="Line 11"/>
              <p:cNvSpPr>
                <a:spLocks noChangeShapeType="1"/>
              </p:cNvSpPr>
              <p:nvPr/>
            </p:nvSpPr>
            <p:spPr bwMode="auto">
              <a:xfrm>
                <a:off x="6347265" y="2852740"/>
                <a:ext cx="304800" cy="5334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" name="Oval 17"/>
            <p:cNvSpPr>
              <a:spLocks noChangeArrowheads="1"/>
            </p:cNvSpPr>
            <p:nvPr/>
          </p:nvSpPr>
          <p:spPr bwMode="auto">
            <a:xfrm>
              <a:off x="66903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25</a:t>
              </a:r>
              <a:endParaRPr kumimoji="1" lang="en-US" altLang="zh-CN" sz="2400" b="1" dirty="0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984962" y="3415953"/>
              <a:ext cx="337406" cy="546134"/>
              <a:chOff x="6768938" y="3775993"/>
              <a:chExt cx="337406" cy="546134"/>
            </a:xfrm>
          </p:grpSpPr>
          <p:sp>
            <p:nvSpPr>
              <p:cNvPr id="143" name="Line 27"/>
              <p:cNvSpPr>
                <a:spLocks noChangeShapeType="1"/>
              </p:cNvSpPr>
              <p:nvPr/>
            </p:nvSpPr>
            <p:spPr bwMode="auto">
              <a:xfrm>
                <a:off x="6768938" y="3915825"/>
                <a:ext cx="172716" cy="406302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" name="Line 8"/>
              <p:cNvSpPr>
                <a:spLocks noChangeShapeType="1"/>
              </p:cNvSpPr>
              <p:nvPr/>
            </p:nvSpPr>
            <p:spPr bwMode="auto">
              <a:xfrm>
                <a:off x="6877744" y="3775993"/>
                <a:ext cx="228600" cy="5334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6537920" y="4481131"/>
              <a:ext cx="441001" cy="439300"/>
              <a:chOff x="7587383" y="5726004"/>
              <a:chExt cx="441001" cy="439300"/>
            </a:xfrm>
          </p:grpSpPr>
          <p:sp>
            <p:nvSpPr>
              <p:cNvPr id="166" name="Line 24"/>
              <p:cNvSpPr>
                <a:spLocks noChangeShapeType="1"/>
              </p:cNvSpPr>
              <p:nvPr/>
            </p:nvSpPr>
            <p:spPr bwMode="auto">
              <a:xfrm flipH="1">
                <a:off x="8028383" y="5726004"/>
                <a:ext cx="1" cy="439300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50000"/>
                  </a:schemeClr>
                </a:solidFill>
                <a:rou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7587383" y="5759190"/>
                <a:ext cx="4368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dirty="0">
                    <a:solidFill>
                      <a:schemeClr val="accent2">
                        <a:lumMod val="50000"/>
                      </a:schemeClr>
                    </a:solidFill>
                  </a:rPr>
                  <a:t>27</a:t>
                </a:r>
                <a:endParaRPr kumimoji="1" lang="en-US" altLang="zh-CN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6598079" y="4948535"/>
              <a:ext cx="8039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NULL</a:t>
              </a:r>
              <a:endParaRPr lang="zh-CN" altLang="en-US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1710909" y="5057802"/>
            <a:ext cx="8280777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Search(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Search(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Search(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1702203" y="4601341"/>
            <a:ext cx="216024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递归实现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50956" y="1529401"/>
            <a:ext cx="680985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Search(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temp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while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(temp !=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temp-&gt;data)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temp;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temp-&gt;data)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temp = temp-&gt;left;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temp = temp-&gt;right;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0" name="TextBox 20"/>
          <p:cNvSpPr txBox="1">
            <a:spLocks noChangeArrowheads="1"/>
          </p:cNvSpPr>
          <p:nvPr/>
        </p:nvSpPr>
        <p:spPr bwMode="auto">
          <a:xfrm>
            <a:off x="8796458" y="5614808"/>
            <a:ext cx="1644508" cy="829945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z="2400" dirty="0"/>
              <a:t>时间复杂度为</a:t>
            </a:r>
            <a:r>
              <a:rPr lang="en-US" altLang="zh-CN" sz="2400" dirty="0"/>
              <a:t>O(h)</a:t>
            </a:r>
            <a:endParaRPr lang="en-US" altLang="zh-CN" sz="24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二叉搜索树的递归实现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47528" y="1268760"/>
            <a:ext cx="8280777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Function(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Function(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Function(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862510" y="3023086"/>
            <a:ext cx="7761882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Function(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*&amp;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 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 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Function(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Function(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832304" y="1268760"/>
            <a:ext cx="1644508" cy="460375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z="2400" dirty="0"/>
              <a:t>查找</a:t>
            </a:r>
            <a:endParaRPr lang="en-US" altLang="zh-CN" sz="2400" dirty="0"/>
          </a:p>
        </p:txBody>
      </p:sp>
      <p:sp>
        <p:nvSpPr>
          <p:cNvPr id="49" name="TextBox 20"/>
          <p:cNvSpPr txBox="1">
            <a:spLocks noChangeArrowheads="1"/>
          </p:cNvSpPr>
          <p:nvPr/>
        </p:nvSpPr>
        <p:spPr bwMode="auto">
          <a:xfrm>
            <a:off x="8802138" y="3212976"/>
            <a:ext cx="1644508" cy="460375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z="2400" dirty="0"/>
              <a:t>插入</a:t>
            </a:r>
            <a:endParaRPr lang="en-US" altLang="zh-CN" sz="2400" dirty="0"/>
          </a:p>
        </p:txBody>
      </p:sp>
      <p:sp>
        <p:nvSpPr>
          <p:cNvPr id="50" name="TextBox 20"/>
          <p:cNvSpPr txBox="1">
            <a:spLocks noChangeArrowheads="1"/>
          </p:cNvSpPr>
          <p:nvPr/>
        </p:nvSpPr>
        <p:spPr bwMode="auto">
          <a:xfrm>
            <a:off x="3383516" y="5661248"/>
            <a:ext cx="7093296" cy="953135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FFFF00"/>
                </a:solidFill>
              </a:rPr>
              <a:t>二叉搜索树 </a:t>
            </a:r>
            <a:r>
              <a:rPr lang="zh-CN" altLang="en-US" dirty="0"/>
              <a:t>之于 </a:t>
            </a:r>
            <a:r>
              <a:rPr lang="zh-CN" altLang="en-US" dirty="0">
                <a:solidFill>
                  <a:srgbClr val="FFFF00"/>
                </a:solidFill>
              </a:rPr>
              <a:t>二叉树</a:t>
            </a:r>
            <a:r>
              <a:rPr lang="zh-CN" altLang="en-US" dirty="0"/>
              <a:t>的关系 等价于 </a:t>
            </a:r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_______</a:t>
            </a:r>
            <a:r>
              <a:rPr lang="en-US" altLang="zh-CN" dirty="0"/>
              <a:t> </a:t>
            </a:r>
            <a:r>
              <a:rPr lang="zh-CN" altLang="en-US" dirty="0"/>
              <a:t>之于 </a:t>
            </a:r>
            <a:r>
              <a:rPr lang="zh-CN" altLang="en-US" dirty="0">
                <a:solidFill>
                  <a:srgbClr val="FFFF00"/>
                </a:solidFill>
              </a:rPr>
              <a:t>向量</a:t>
            </a:r>
            <a:r>
              <a:rPr lang="zh-CN" altLang="en-US" dirty="0"/>
              <a:t>的关系</a:t>
            </a:r>
            <a:endParaRPr lang="en-US" altLang="zh-C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bldLvl="0" animBg="1"/>
      <p:bldP spid="49" grpId="0" bldLvl="0" animBg="1"/>
      <p:bldP spid="5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6130" y="1196975"/>
            <a:ext cx="10302916" cy="4968875"/>
          </a:xfrm>
        </p:spPr>
      </p:pic>
    </p:spTree>
  </p:cSld>
  <p:clrMapOvr>
    <a:masterClrMapping/>
  </p:clrMapOvr>
  <p:transition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二叉搜索树的插入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4824536" cy="45999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插入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插入新元素前须搜索该元素是否已存在，若是则不再插入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若搜索不成功，把新节点加到搜索停止的地方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新元素的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插入总是作为叶子节点插入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插入总能保证二叉搜索树特性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Line 7"/>
          <p:cNvSpPr>
            <a:spLocks noChangeShapeType="1"/>
          </p:cNvSpPr>
          <p:nvPr/>
        </p:nvSpPr>
        <p:spPr bwMode="auto">
          <a:xfrm flipH="1">
            <a:off x="91203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8"/>
          <p:cNvSpPr>
            <a:spLocks noChangeShapeType="1"/>
          </p:cNvSpPr>
          <p:nvPr/>
        </p:nvSpPr>
        <p:spPr bwMode="auto">
          <a:xfrm>
            <a:off x="8358336" y="3911352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Line 9"/>
          <p:cNvSpPr>
            <a:spLocks noChangeShapeType="1"/>
          </p:cNvSpPr>
          <p:nvPr/>
        </p:nvSpPr>
        <p:spPr bwMode="auto">
          <a:xfrm flipH="1">
            <a:off x="7824936" y="3911352"/>
            <a:ext cx="3048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H="1">
            <a:off x="72915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Line 11"/>
          <p:cNvSpPr>
            <a:spLocks noChangeShapeType="1"/>
          </p:cNvSpPr>
          <p:nvPr/>
        </p:nvSpPr>
        <p:spPr bwMode="auto">
          <a:xfrm>
            <a:off x="78249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Oval 12"/>
          <p:cNvSpPr>
            <a:spLocks noChangeArrowheads="1"/>
          </p:cNvSpPr>
          <p:nvPr/>
        </p:nvSpPr>
        <p:spPr bwMode="auto">
          <a:xfrm>
            <a:off x="8343611" y="1777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35</a:t>
            </a:r>
            <a:endParaRPr kumimoji="1" lang="en-US" altLang="zh-CN" sz="2400" b="1" dirty="0"/>
          </a:p>
        </p:txBody>
      </p:sp>
      <p:sp>
        <p:nvSpPr>
          <p:cNvPr id="55" name="Oval 15"/>
          <p:cNvSpPr>
            <a:spLocks noChangeArrowheads="1"/>
          </p:cNvSpPr>
          <p:nvPr/>
        </p:nvSpPr>
        <p:spPr bwMode="auto">
          <a:xfrm>
            <a:off x="98061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50</a:t>
            </a:r>
            <a:endParaRPr kumimoji="1" lang="en-US" altLang="zh-CN" sz="2400" b="1" dirty="0"/>
          </a:p>
        </p:txBody>
      </p:sp>
      <p:sp>
        <p:nvSpPr>
          <p:cNvPr id="56" name="Oval 16"/>
          <p:cNvSpPr>
            <a:spLocks noChangeArrowheads="1"/>
          </p:cNvSpPr>
          <p:nvPr/>
        </p:nvSpPr>
        <p:spPr bwMode="auto">
          <a:xfrm>
            <a:off x="87393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40</a:t>
            </a:r>
            <a:endParaRPr kumimoji="1" lang="en-US" altLang="zh-CN" sz="2400" b="1" dirty="0"/>
          </a:p>
        </p:txBody>
      </p:sp>
      <p:sp>
        <p:nvSpPr>
          <p:cNvPr id="58" name="Oval 18"/>
          <p:cNvSpPr>
            <a:spLocks noChangeArrowheads="1"/>
          </p:cNvSpPr>
          <p:nvPr/>
        </p:nvSpPr>
        <p:spPr bwMode="auto">
          <a:xfrm>
            <a:off x="69105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10</a:t>
            </a:r>
            <a:endParaRPr kumimoji="1" lang="en-US" altLang="zh-CN" sz="2400" b="1" dirty="0"/>
          </a:p>
        </p:txBody>
      </p:sp>
      <p:sp>
        <p:nvSpPr>
          <p:cNvPr id="59" name="Oval 19"/>
          <p:cNvSpPr>
            <a:spLocks noChangeArrowheads="1"/>
          </p:cNvSpPr>
          <p:nvPr/>
        </p:nvSpPr>
        <p:spPr bwMode="auto">
          <a:xfrm>
            <a:off x="7443936" y="4444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20</a:t>
            </a:r>
            <a:endParaRPr kumimoji="1" lang="en-US" altLang="zh-CN" sz="2400" b="1" dirty="0"/>
          </a:p>
        </p:txBody>
      </p:sp>
      <p:sp>
        <p:nvSpPr>
          <p:cNvPr id="60" name="Oval 20"/>
          <p:cNvSpPr>
            <a:spLocks noChangeArrowheads="1"/>
          </p:cNvSpPr>
          <p:nvPr/>
        </p:nvSpPr>
        <p:spPr bwMode="auto">
          <a:xfrm>
            <a:off x="8434536" y="4444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30</a:t>
            </a:r>
            <a:endParaRPr kumimoji="1" lang="en-US" altLang="zh-CN" sz="2400" b="1" dirty="0"/>
          </a:p>
        </p:txBody>
      </p:sp>
      <p:sp>
        <p:nvSpPr>
          <p:cNvPr id="61" name="Line 21"/>
          <p:cNvSpPr>
            <a:spLocks noChangeShapeType="1"/>
          </p:cNvSpPr>
          <p:nvPr/>
        </p:nvSpPr>
        <p:spPr bwMode="auto">
          <a:xfrm flipH="1">
            <a:off x="7901136" y="2234952"/>
            <a:ext cx="5334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23"/>
          <p:cNvSpPr>
            <a:spLocks noChangeShapeType="1"/>
          </p:cNvSpPr>
          <p:nvPr/>
        </p:nvSpPr>
        <p:spPr bwMode="auto">
          <a:xfrm>
            <a:off x="9653736" y="2996952"/>
            <a:ext cx="304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H="1">
            <a:off x="8371888" y="4950351"/>
            <a:ext cx="192088" cy="431800"/>
          </a:xfrm>
          <a:prstGeom prst="line">
            <a:avLst/>
          </a:prstGeom>
          <a:noFill/>
          <a:ln w="38100">
            <a:solidFill>
              <a:srgbClr val="00823B"/>
            </a:solidFill>
            <a:rou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Oval 14"/>
          <p:cNvSpPr>
            <a:spLocks noChangeArrowheads="1"/>
          </p:cNvSpPr>
          <p:nvPr/>
        </p:nvSpPr>
        <p:spPr bwMode="auto">
          <a:xfrm>
            <a:off x="9272736" y="2539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45</a:t>
            </a:r>
            <a:endParaRPr kumimoji="1" lang="en-US" altLang="zh-CN" sz="2400" b="1" dirty="0"/>
          </a:p>
        </p:txBody>
      </p:sp>
      <p:sp>
        <p:nvSpPr>
          <p:cNvPr id="71" name="Line 23"/>
          <p:cNvSpPr>
            <a:spLocks noChangeShapeType="1"/>
          </p:cNvSpPr>
          <p:nvPr/>
        </p:nvSpPr>
        <p:spPr bwMode="auto">
          <a:xfrm>
            <a:off x="8817277" y="2216289"/>
            <a:ext cx="531659" cy="399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8618724" y="1250352"/>
            <a:ext cx="436881" cy="513348"/>
            <a:chOff x="8028383" y="5651956"/>
            <a:chExt cx="436881" cy="513348"/>
          </a:xfrm>
        </p:grpSpPr>
        <p:sp>
          <p:nvSpPr>
            <p:cNvPr id="76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8028384" y="5651956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195748" y="2052693"/>
            <a:ext cx="495675" cy="467007"/>
            <a:chOff x="7532709" y="5698297"/>
            <a:chExt cx="495675" cy="467007"/>
          </a:xfrm>
        </p:grpSpPr>
        <p:sp>
          <p:nvSpPr>
            <p:cNvPr id="79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7532709" y="5698297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783008" y="2141937"/>
            <a:ext cx="626066" cy="490830"/>
            <a:chOff x="6302720" y="1974211"/>
            <a:chExt cx="626066" cy="490830"/>
          </a:xfrm>
        </p:grpSpPr>
        <p:sp>
          <p:nvSpPr>
            <p:cNvPr id="82" name="Line 25"/>
            <p:cNvSpPr>
              <a:spLocks noChangeShapeType="1"/>
            </p:cNvSpPr>
            <p:nvPr/>
          </p:nvSpPr>
          <p:spPr bwMode="auto">
            <a:xfrm flipH="1">
              <a:off x="6302720" y="1974211"/>
              <a:ext cx="457200" cy="3048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21"/>
            <p:cNvSpPr>
              <a:spLocks noChangeShapeType="1"/>
            </p:cNvSpPr>
            <p:nvPr/>
          </p:nvSpPr>
          <p:spPr bwMode="auto">
            <a:xfrm flipH="1">
              <a:off x="6395386" y="2084041"/>
              <a:ext cx="533400" cy="3810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" name="Oval 13"/>
          <p:cNvSpPr>
            <a:spLocks noChangeArrowheads="1"/>
          </p:cNvSpPr>
          <p:nvPr/>
        </p:nvSpPr>
        <p:spPr bwMode="auto">
          <a:xfrm>
            <a:off x="7443936" y="2539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15</a:t>
            </a:r>
            <a:endParaRPr kumimoji="1" lang="en-US" altLang="zh-CN" sz="2400" b="1" dirty="0"/>
          </a:p>
        </p:txBody>
      </p:sp>
      <p:grpSp>
        <p:nvGrpSpPr>
          <p:cNvPr id="85" name="组合 84"/>
          <p:cNvGrpSpPr/>
          <p:nvPr/>
        </p:nvGrpSpPr>
        <p:grpSpPr>
          <a:xfrm>
            <a:off x="7709825" y="3021908"/>
            <a:ext cx="445280" cy="533400"/>
            <a:chOff x="6206785" y="2852740"/>
            <a:chExt cx="445280" cy="533400"/>
          </a:xfrm>
        </p:grpSpPr>
        <p:sp>
          <p:nvSpPr>
            <p:cNvPr id="86" name="Line 26"/>
            <p:cNvSpPr>
              <a:spLocks noChangeShapeType="1"/>
            </p:cNvSpPr>
            <p:nvPr/>
          </p:nvSpPr>
          <p:spPr bwMode="auto">
            <a:xfrm>
              <a:off x="6206785" y="2963369"/>
              <a:ext cx="242141" cy="41463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Line 11"/>
            <p:cNvSpPr>
              <a:spLocks noChangeShapeType="1"/>
            </p:cNvSpPr>
            <p:nvPr/>
          </p:nvSpPr>
          <p:spPr bwMode="auto">
            <a:xfrm>
              <a:off x="6347265" y="2852740"/>
              <a:ext cx="304800" cy="5334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8" name="Oval 17"/>
          <p:cNvSpPr>
            <a:spLocks noChangeArrowheads="1"/>
          </p:cNvSpPr>
          <p:nvPr/>
        </p:nvSpPr>
        <p:spPr bwMode="auto">
          <a:xfrm>
            <a:off x="79773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25</a:t>
            </a:r>
            <a:endParaRPr kumimoji="1" lang="en-US" altLang="zh-CN" sz="2400" b="1" dirty="0"/>
          </a:p>
        </p:txBody>
      </p:sp>
      <p:grpSp>
        <p:nvGrpSpPr>
          <p:cNvPr id="89" name="组合 88"/>
          <p:cNvGrpSpPr/>
          <p:nvPr/>
        </p:nvGrpSpPr>
        <p:grpSpPr>
          <a:xfrm>
            <a:off x="8271978" y="3945161"/>
            <a:ext cx="337406" cy="546134"/>
            <a:chOff x="6768938" y="3775993"/>
            <a:chExt cx="337406" cy="546134"/>
          </a:xfrm>
        </p:grpSpPr>
        <p:sp>
          <p:nvSpPr>
            <p:cNvPr id="90" name="Line 27"/>
            <p:cNvSpPr>
              <a:spLocks noChangeShapeType="1"/>
            </p:cNvSpPr>
            <p:nvPr/>
          </p:nvSpPr>
          <p:spPr bwMode="auto">
            <a:xfrm>
              <a:off x="6768938" y="3915825"/>
              <a:ext cx="172716" cy="406302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Line 8"/>
            <p:cNvSpPr>
              <a:spLocks noChangeShapeType="1"/>
            </p:cNvSpPr>
            <p:nvPr/>
          </p:nvSpPr>
          <p:spPr bwMode="auto">
            <a:xfrm>
              <a:off x="6877744" y="3775993"/>
              <a:ext cx="228600" cy="5334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244410" y="2987379"/>
            <a:ext cx="439829" cy="454295"/>
            <a:chOff x="8028383" y="5711009"/>
            <a:chExt cx="439829" cy="454295"/>
          </a:xfrm>
        </p:grpSpPr>
        <p:sp>
          <p:nvSpPr>
            <p:cNvPr id="93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8031332" y="5711009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709461" y="3990457"/>
            <a:ext cx="439829" cy="454295"/>
            <a:chOff x="8028383" y="5711009"/>
            <a:chExt cx="439829" cy="454295"/>
          </a:xfrm>
        </p:grpSpPr>
        <p:sp>
          <p:nvSpPr>
            <p:cNvPr id="96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8031332" y="5711009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810515" y="4892817"/>
            <a:ext cx="441001" cy="439300"/>
            <a:chOff x="7587383" y="5726004"/>
            <a:chExt cx="441001" cy="439300"/>
          </a:xfrm>
        </p:grpSpPr>
        <p:sp>
          <p:nvSpPr>
            <p:cNvPr id="99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7587383" y="5759190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矩形 100"/>
          <p:cNvSpPr/>
          <p:nvPr/>
        </p:nvSpPr>
        <p:spPr>
          <a:xfrm>
            <a:off x="7885095" y="5477743"/>
            <a:ext cx="8039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NULL</a:t>
            </a:r>
            <a:endParaRPr lang="zh-CN" altLang="en-US" dirty="0"/>
          </a:p>
        </p:txBody>
      </p:sp>
      <p:sp>
        <p:nvSpPr>
          <p:cNvPr id="102" name="Oval 19"/>
          <p:cNvSpPr>
            <a:spLocks noChangeArrowheads="1"/>
          </p:cNvSpPr>
          <p:nvPr/>
        </p:nvSpPr>
        <p:spPr bwMode="auto">
          <a:xfrm>
            <a:off x="7980659" y="5343428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27</a:t>
            </a:r>
            <a:endParaRPr kumimoji="1" lang="en-US" altLang="zh-CN" sz="2400" b="1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101" grpId="0"/>
      <p:bldP spid="101" grpId="1"/>
      <p:bldP spid="102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二叉搜索树的插入实现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4824536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代码实现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Line 7"/>
          <p:cNvSpPr>
            <a:spLocks noChangeShapeType="1"/>
          </p:cNvSpPr>
          <p:nvPr/>
        </p:nvSpPr>
        <p:spPr bwMode="auto">
          <a:xfrm flipH="1">
            <a:off x="91203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8"/>
          <p:cNvSpPr>
            <a:spLocks noChangeShapeType="1"/>
          </p:cNvSpPr>
          <p:nvPr/>
        </p:nvSpPr>
        <p:spPr bwMode="auto">
          <a:xfrm>
            <a:off x="8358336" y="3911352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Line 9"/>
          <p:cNvSpPr>
            <a:spLocks noChangeShapeType="1"/>
          </p:cNvSpPr>
          <p:nvPr/>
        </p:nvSpPr>
        <p:spPr bwMode="auto">
          <a:xfrm flipH="1">
            <a:off x="7824936" y="3911352"/>
            <a:ext cx="3048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H="1">
            <a:off x="72915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Line 11"/>
          <p:cNvSpPr>
            <a:spLocks noChangeShapeType="1"/>
          </p:cNvSpPr>
          <p:nvPr/>
        </p:nvSpPr>
        <p:spPr bwMode="auto">
          <a:xfrm>
            <a:off x="78249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Oval 12"/>
          <p:cNvSpPr>
            <a:spLocks noChangeArrowheads="1"/>
          </p:cNvSpPr>
          <p:nvPr/>
        </p:nvSpPr>
        <p:spPr bwMode="auto">
          <a:xfrm>
            <a:off x="8343611" y="1777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35</a:t>
            </a:r>
            <a:endParaRPr kumimoji="1" lang="en-US" altLang="zh-CN" sz="2400" b="1" dirty="0"/>
          </a:p>
        </p:txBody>
      </p:sp>
      <p:sp>
        <p:nvSpPr>
          <p:cNvPr id="55" name="Oval 15"/>
          <p:cNvSpPr>
            <a:spLocks noChangeArrowheads="1"/>
          </p:cNvSpPr>
          <p:nvPr/>
        </p:nvSpPr>
        <p:spPr bwMode="auto">
          <a:xfrm>
            <a:off x="98061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50</a:t>
            </a:r>
            <a:endParaRPr kumimoji="1" lang="en-US" altLang="zh-CN" sz="2400" b="1" dirty="0"/>
          </a:p>
        </p:txBody>
      </p:sp>
      <p:sp>
        <p:nvSpPr>
          <p:cNvPr id="56" name="Oval 16"/>
          <p:cNvSpPr>
            <a:spLocks noChangeArrowheads="1"/>
          </p:cNvSpPr>
          <p:nvPr/>
        </p:nvSpPr>
        <p:spPr bwMode="auto">
          <a:xfrm>
            <a:off x="87393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40</a:t>
            </a:r>
            <a:endParaRPr kumimoji="1" lang="en-US" altLang="zh-CN" sz="2400" b="1" dirty="0"/>
          </a:p>
        </p:txBody>
      </p:sp>
      <p:sp>
        <p:nvSpPr>
          <p:cNvPr id="58" name="Oval 18"/>
          <p:cNvSpPr>
            <a:spLocks noChangeArrowheads="1"/>
          </p:cNvSpPr>
          <p:nvPr/>
        </p:nvSpPr>
        <p:spPr bwMode="auto">
          <a:xfrm>
            <a:off x="69105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10</a:t>
            </a:r>
            <a:endParaRPr kumimoji="1" lang="en-US" altLang="zh-CN" sz="2400" b="1" dirty="0"/>
          </a:p>
        </p:txBody>
      </p:sp>
      <p:sp>
        <p:nvSpPr>
          <p:cNvPr id="59" name="Oval 19"/>
          <p:cNvSpPr>
            <a:spLocks noChangeArrowheads="1"/>
          </p:cNvSpPr>
          <p:nvPr/>
        </p:nvSpPr>
        <p:spPr bwMode="auto">
          <a:xfrm>
            <a:off x="7443936" y="4444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20</a:t>
            </a:r>
            <a:endParaRPr kumimoji="1" lang="en-US" altLang="zh-CN" sz="2400" b="1" dirty="0"/>
          </a:p>
        </p:txBody>
      </p:sp>
      <p:sp>
        <p:nvSpPr>
          <p:cNvPr id="60" name="Oval 20"/>
          <p:cNvSpPr>
            <a:spLocks noChangeArrowheads="1"/>
          </p:cNvSpPr>
          <p:nvPr/>
        </p:nvSpPr>
        <p:spPr bwMode="auto">
          <a:xfrm>
            <a:off x="8434536" y="4444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30</a:t>
            </a:r>
            <a:endParaRPr kumimoji="1" lang="en-US" altLang="zh-CN" sz="2400" b="1" dirty="0"/>
          </a:p>
        </p:txBody>
      </p:sp>
      <p:sp>
        <p:nvSpPr>
          <p:cNvPr id="61" name="Line 21"/>
          <p:cNvSpPr>
            <a:spLocks noChangeShapeType="1"/>
          </p:cNvSpPr>
          <p:nvPr/>
        </p:nvSpPr>
        <p:spPr bwMode="auto">
          <a:xfrm flipH="1">
            <a:off x="7901136" y="2234952"/>
            <a:ext cx="5334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23"/>
          <p:cNvSpPr>
            <a:spLocks noChangeShapeType="1"/>
          </p:cNvSpPr>
          <p:nvPr/>
        </p:nvSpPr>
        <p:spPr bwMode="auto">
          <a:xfrm>
            <a:off x="9653736" y="2996952"/>
            <a:ext cx="304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H="1">
            <a:off x="8371888" y="4950351"/>
            <a:ext cx="192088" cy="431800"/>
          </a:xfrm>
          <a:prstGeom prst="line">
            <a:avLst/>
          </a:prstGeom>
          <a:noFill/>
          <a:ln w="38100">
            <a:solidFill>
              <a:srgbClr val="00823B"/>
            </a:solidFill>
            <a:rou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Oval 14"/>
          <p:cNvSpPr>
            <a:spLocks noChangeArrowheads="1"/>
          </p:cNvSpPr>
          <p:nvPr/>
        </p:nvSpPr>
        <p:spPr bwMode="auto">
          <a:xfrm>
            <a:off x="9272736" y="2539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45</a:t>
            </a:r>
            <a:endParaRPr kumimoji="1" lang="en-US" altLang="zh-CN" sz="2400" b="1" dirty="0"/>
          </a:p>
        </p:txBody>
      </p:sp>
      <p:sp>
        <p:nvSpPr>
          <p:cNvPr id="71" name="Line 23"/>
          <p:cNvSpPr>
            <a:spLocks noChangeShapeType="1"/>
          </p:cNvSpPr>
          <p:nvPr/>
        </p:nvSpPr>
        <p:spPr bwMode="auto">
          <a:xfrm>
            <a:off x="8817277" y="2216289"/>
            <a:ext cx="531659" cy="399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8618724" y="1250352"/>
            <a:ext cx="436881" cy="513348"/>
            <a:chOff x="8028383" y="5651956"/>
            <a:chExt cx="436881" cy="513348"/>
          </a:xfrm>
        </p:grpSpPr>
        <p:sp>
          <p:nvSpPr>
            <p:cNvPr id="76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8028384" y="5651956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195748" y="2052693"/>
            <a:ext cx="495675" cy="467007"/>
            <a:chOff x="7532709" y="5698297"/>
            <a:chExt cx="495675" cy="467007"/>
          </a:xfrm>
        </p:grpSpPr>
        <p:sp>
          <p:nvSpPr>
            <p:cNvPr id="79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7532709" y="5698297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783008" y="2141937"/>
            <a:ext cx="626066" cy="490830"/>
            <a:chOff x="6302720" y="1974211"/>
            <a:chExt cx="626066" cy="490830"/>
          </a:xfrm>
        </p:grpSpPr>
        <p:sp>
          <p:nvSpPr>
            <p:cNvPr id="82" name="Line 25"/>
            <p:cNvSpPr>
              <a:spLocks noChangeShapeType="1"/>
            </p:cNvSpPr>
            <p:nvPr/>
          </p:nvSpPr>
          <p:spPr bwMode="auto">
            <a:xfrm flipH="1">
              <a:off x="6302720" y="1974211"/>
              <a:ext cx="457200" cy="3048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21"/>
            <p:cNvSpPr>
              <a:spLocks noChangeShapeType="1"/>
            </p:cNvSpPr>
            <p:nvPr/>
          </p:nvSpPr>
          <p:spPr bwMode="auto">
            <a:xfrm flipH="1">
              <a:off x="6395386" y="2084041"/>
              <a:ext cx="533400" cy="3810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" name="Oval 13"/>
          <p:cNvSpPr>
            <a:spLocks noChangeArrowheads="1"/>
          </p:cNvSpPr>
          <p:nvPr/>
        </p:nvSpPr>
        <p:spPr bwMode="auto">
          <a:xfrm>
            <a:off x="7443936" y="2539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15</a:t>
            </a:r>
            <a:endParaRPr kumimoji="1" lang="en-US" altLang="zh-CN" sz="2400" b="1" dirty="0"/>
          </a:p>
        </p:txBody>
      </p:sp>
      <p:grpSp>
        <p:nvGrpSpPr>
          <p:cNvPr id="85" name="组合 84"/>
          <p:cNvGrpSpPr/>
          <p:nvPr/>
        </p:nvGrpSpPr>
        <p:grpSpPr>
          <a:xfrm>
            <a:off x="7709825" y="3021908"/>
            <a:ext cx="445280" cy="533400"/>
            <a:chOff x="6206785" y="2852740"/>
            <a:chExt cx="445280" cy="533400"/>
          </a:xfrm>
        </p:grpSpPr>
        <p:sp>
          <p:nvSpPr>
            <p:cNvPr id="86" name="Line 26"/>
            <p:cNvSpPr>
              <a:spLocks noChangeShapeType="1"/>
            </p:cNvSpPr>
            <p:nvPr/>
          </p:nvSpPr>
          <p:spPr bwMode="auto">
            <a:xfrm>
              <a:off x="6206785" y="2963369"/>
              <a:ext cx="242141" cy="41463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Line 11"/>
            <p:cNvSpPr>
              <a:spLocks noChangeShapeType="1"/>
            </p:cNvSpPr>
            <p:nvPr/>
          </p:nvSpPr>
          <p:spPr bwMode="auto">
            <a:xfrm>
              <a:off x="6347265" y="2852740"/>
              <a:ext cx="304800" cy="5334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8" name="Oval 17"/>
          <p:cNvSpPr>
            <a:spLocks noChangeArrowheads="1"/>
          </p:cNvSpPr>
          <p:nvPr/>
        </p:nvSpPr>
        <p:spPr bwMode="auto">
          <a:xfrm>
            <a:off x="79773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25</a:t>
            </a:r>
            <a:endParaRPr kumimoji="1" lang="en-US" altLang="zh-CN" sz="2400" b="1" dirty="0"/>
          </a:p>
        </p:txBody>
      </p:sp>
      <p:grpSp>
        <p:nvGrpSpPr>
          <p:cNvPr id="89" name="组合 88"/>
          <p:cNvGrpSpPr/>
          <p:nvPr/>
        </p:nvGrpSpPr>
        <p:grpSpPr>
          <a:xfrm>
            <a:off x="8271978" y="3945161"/>
            <a:ext cx="337406" cy="546134"/>
            <a:chOff x="6768938" y="3775993"/>
            <a:chExt cx="337406" cy="546134"/>
          </a:xfrm>
        </p:grpSpPr>
        <p:sp>
          <p:nvSpPr>
            <p:cNvPr id="90" name="Line 27"/>
            <p:cNvSpPr>
              <a:spLocks noChangeShapeType="1"/>
            </p:cNvSpPr>
            <p:nvPr/>
          </p:nvSpPr>
          <p:spPr bwMode="auto">
            <a:xfrm>
              <a:off x="6768938" y="3915825"/>
              <a:ext cx="172716" cy="406302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Line 8"/>
            <p:cNvSpPr>
              <a:spLocks noChangeShapeType="1"/>
            </p:cNvSpPr>
            <p:nvPr/>
          </p:nvSpPr>
          <p:spPr bwMode="auto">
            <a:xfrm>
              <a:off x="6877744" y="3775993"/>
              <a:ext cx="228600" cy="5334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244410" y="2987379"/>
            <a:ext cx="439829" cy="454295"/>
            <a:chOff x="8028383" y="5711009"/>
            <a:chExt cx="439829" cy="454295"/>
          </a:xfrm>
        </p:grpSpPr>
        <p:sp>
          <p:nvSpPr>
            <p:cNvPr id="93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8031332" y="5711009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709461" y="3990457"/>
            <a:ext cx="439829" cy="454295"/>
            <a:chOff x="8028383" y="5711009"/>
            <a:chExt cx="439829" cy="454295"/>
          </a:xfrm>
        </p:grpSpPr>
        <p:sp>
          <p:nvSpPr>
            <p:cNvPr id="96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8031332" y="5711009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810515" y="4892817"/>
            <a:ext cx="441001" cy="439300"/>
            <a:chOff x="7587383" y="5726004"/>
            <a:chExt cx="441001" cy="439300"/>
          </a:xfrm>
        </p:grpSpPr>
        <p:sp>
          <p:nvSpPr>
            <p:cNvPr id="99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7587383" y="5759190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  <a:endParaRPr kumimoji="1" lang="en-US" altLang="zh-CN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2" name="Oval 19"/>
          <p:cNvSpPr>
            <a:spLocks noChangeArrowheads="1"/>
          </p:cNvSpPr>
          <p:nvPr/>
        </p:nvSpPr>
        <p:spPr bwMode="auto">
          <a:xfrm>
            <a:off x="7980659" y="5343428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27</a:t>
            </a:r>
            <a:endParaRPr kumimoji="1" lang="en-US" altLang="zh-CN" sz="2400" b="1" dirty="0"/>
          </a:p>
        </p:txBody>
      </p:sp>
      <p:sp>
        <p:nvSpPr>
          <p:cNvPr id="3" name="矩形 2"/>
          <p:cNvSpPr/>
          <p:nvPr/>
        </p:nvSpPr>
        <p:spPr>
          <a:xfrm>
            <a:off x="1826598" y="1645749"/>
            <a:ext cx="4572000" cy="39693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Insert(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*&amp;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 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 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Insert(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Insert(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1910213" y="6094477"/>
            <a:ext cx="7488832" cy="460375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z="2400" dirty="0"/>
              <a:t>时间复杂度为</a:t>
            </a:r>
            <a:r>
              <a:rPr lang="en-US" altLang="zh-CN" sz="2400" dirty="0"/>
              <a:t>O(h)</a:t>
            </a:r>
            <a:r>
              <a:rPr lang="zh-CN" altLang="en-US" sz="2400" dirty="0"/>
              <a:t>，利用插入可构建二叉搜索树</a:t>
            </a:r>
            <a:endParaRPr lang="en-US" altLang="zh-CN" sz="24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二叉搜索树的构建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8784976" cy="968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二叉搜索树构建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例如：输入数据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{ 18, 26, 22, 6, 29, 3, 27, 5 }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Oval 12"/>
          <p:cNvSpPr>
            <a:spLocks noChangeArrowheads="1"/>
          </p:cNvSpPr>
          <p:nvPr/>
        </p:nvSpPr>
        <p:spPr bwMode="auto">
          <a:xfrm>
            <a:off x="1847528" y="228340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/>
          <a:lstStyle/>
          <a:p>
            <a:r>
              <a:rPr kumimoji="1" lang="en-US" altLang="zh-CN" sz="2400" b="1" dirty="0"/>
              <a:t>18</a:t>
            </a:r>
            <a:endParaRPr kumimoji="1" lang="en-US" altLang="zh-CN" sz="2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57449" y="2283402"/>
            <a:ext cx="1494335" cy="1143000"/>
            <a:chOff x="1133449" y="2283402"/>
            <a:chExt cx="1494335" cy="1143000"/>
          </a:xfrm>
        </p:grpSpPr>
        <p:sp>
          <p:nvSpPr>
            <p:cNvPr id="101" name="Line 9"/>
            <p:cNvSpPr>
              <a:spLocks noChangeShapeType="1"/>
            </p:cNvSpPr>
            <p:nvPr/>
          </p:nvSpPr>
          <p:spPr bwMode="auto">
            <a:xfrm>
              <a:off x="2018184" y="2664402"/>
              <a:ext cx="3810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Oval 13"/>
            <p:cNvSpPr>
              <a:spLocks noChangeArrowheads="1"/>
            </p:cNvSpPr>
            <p:nvPr/>
          </p:nvSpPr>
          <p:spPr bwMode="auto">
            <a:xfrm>
              <a:off x="1713384" y="2283402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18</a:t>
              </a:r>
              <a:endParaRPr kumimoji="1" lang="en-US" altLang="zh-CN" sz="2400" b="1" dirty="0"/>
            </a:p>
          </p:txBody>
        </p:sp>
        <p:sp>
          <p:nvSpPr>
            <p:cNvPr id="105" name="Oval 14"/>
            <p:cNvSpPr>
              <a:spLocks noChangeArrowheads="1"/>
            </p:cNvSpPr>
            <p:nvPr/>
          </p:nvSpPr>
          <p:spPr bwMode="auto">
            <a:xfrm>
              <a:off x="2170584" y="2969202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26</a:t>
              </a:r>
              <a:endParaRPr kumimoji="1" lang="en-US" altLang="zh-CN" sz="2400" b="1" dirty="0"/>
            </a:p>
          </p:txBody>
        </p:sp>
        <p:sp>
          <p:nvSpPr>
            <p:cNvPr id="71" name="右箭头 70"/>
            <p:cNvSpPr/>
            <p:nvPr/>
          </p:nvSpPr>
          <p:spPr bwMode="auto">
            <a:xfrm>
              <a:off x="1133449" y="2868066"/>
              <a:ext cx="419785" cy="260839"/>
            </a:xfrm>
            <a:prstGeom prst="rightArrow">
              <a:avLst>
                <a:gd name="adj1" fmla="val 50000"/>
                <a:gd name="adj2" fmla="val 69387"/>
              </a:avLst>
            </a:prstGeom>
            <a:solidFill>
              <a:schemeClr val="accent2">
                <a:lumMod val="50000"/>
              </a:schemeClr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486329" y="2283402"/>
            <a:ext cx="1321639" cy="1905000"/>
            <a:chOff x="2962329" y="2283402"/>
            <a:chExt cx="1321639" cy="1905000"/>
          </a:xfrm>
        </p:grpSpPr>
        <p:sp>
          <p:nvSpPr>
            <p:cNvPr id="74" name="Line 8"/>
            <p:cNvSpPr>
              <a:spLocks noChangeShapeType="1"/>
            </p:cNvSpPr>
            <p:nvPr/>
          </p:nvSpPr>
          <p:spPr bwMode="auto">
            <a:xfrm flipH="1">
              <a:off x="3674368" y="3350202"/>
              <a:ext cx="304800" cy="5334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Line 15"/>
            <p:cNvSpPr>
              <a:spLocks noChangeShapeType="1"/>
            </p:cNvSpPr>
            <p:nvPr/>
          </p:nvSpPr>
          <p:spPr bwMode="auto">
            <a:xfrm>
              <a:off x="3674368" y="2664402"/>
              <a:ext cx="3810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" name="Oval 16"/>
            <p:cNvSpPr>
              <a:spLocks noChangeArrowheads="1"/>
            </p:cNvSpPr>
            <p:nvPr/>
          </p:nvSpPr>
          <p:spPr bwMode="auto">
            <a:xfrm>
              <a:off x="3369568" y="2283402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18</a:t>
              </a:r>
              <a:endParaRPr kumimoji="1" lang="en-US" altLang="zh-CN" sz="2400" b="1" dirty="0"/>
            </a:p>
          </p:txBody>
        </p:sp>
        <p:sp>
          <p:nvSpPr>
            <p:cNvPr id="108" name="Oval 17"/>
            <p:cNvSpPr>
              <a:spLocks noChangeArrowheads="1"/>
            </p:cNvSpPr>
            <p:nvPr/>
          </p:nvSpPr>
          <p:spPr bwMode="auto">
            <a:xfrm>
              <a:off x="3826768" y="2969202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26</a:t>
              </a:r>
              <a:endParaRPr kumimoji="1" lang="en-US" altLang="zh-CN" sz="2400" b="1" dirty="0"/>
            </a:p>
          </p:txBody>
        </p:sp>
        <p:sp>
          <p:nvSpPr>
            <p:cNvPr id="109" name="Oval 18"/>
            <p:cNvSpPr>
              <a:spLocks noChangeArrowheads="1"/>
            </p:cNvSpPr>
            <p:nvPr/>
          </p:nvSpPr>
          <p:spPr bwMode="auto">
            <a:xfrm>
              <a:off x="3445768" y="3731202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22</a:t>
              </a:r>
              <a:endParaRPr kumimoji="1" lang="en-US" altLang="zh-CN" sz="2400" b="1" dirty="0"/>
            </a:p>
          </p:txBody>
        </p:sp>
        <p:sp>
          <p:nvSpPr>
            <p:cNvPr id="75" name="右箭头 74"/>
            <p:cNvSpPr/>
            <p:nvPr/>
          </p:nvSpPr>
          <p:spPr bwMode="auto">
            <a:xfrm>
              <a:off x="2962329" y="2868066"/>
              <a:ext cx="419785" cy="260839"/>
            </a:xfrm>
            <a:prstGeom prst="rightArrow">
              <a:avLst>
                <a:gd name="adj1" fmla="val 50000"/>
                <a:gd name="adj2" fmla="val 69387"/>
              </a:avLst>
            </a:prstGeom>
            <a:solidFill>
              <a:schemeClr val="accent2">
                <a:lumMod val="50000"/>
              </a:schemeClr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30495" y="2283402"/>
            <a:ext cx="1937713" cy="1905000"/>
            <a:chOff x="4506495" y="2283402"/>
            <a:chExt cx="1937713" cy="1905000"/>
          </a:xfrm>
        </p:grpSpPr>
        <p:sp>
          <p:nvSpPr>
            <p:cNvPr id="73" name="Line 7"/>
            <p:cNvSpPr>
              <a:spLocks noChangeShapeType="1"/>
            </p:cNvSpPr>
            <p:nvPr/>
          </p:nvSpPr>
          <p:spPr bwMode="auto">
            <a:xfrm flipH="1">
              <a:off x="5377408" y="2664402"/>
              <a:ext cx="304800" cy="3810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" name="Line 19"/>
            <p:cNvSpPr>
              <a:spLocks noChangeShapeType="1"/>
            </p:cNvSpPr>
            <p:nvPr/>
          </p:nvSpPr>
          <p:spPr bwMode="auto">
            <a:xfrm flipH="1">
              <a:off x="5834608" y="3350202"/>
              <a:ext cx="304800" cy="5334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" name="Line 20"/>
            <p:cNvSpPr>
              <a:spLocks noChangeShapeType="1"/>
            </p:cNvSpPr>
            <p:nvPr/>
          </p:nvSpPr>
          <p:spPr bwMode="auto">
            <a:xfrm>
              <a:off x="5834608" y="2664402"/>
              <a:ext cx="3810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Oval 21"/>
            <p:cNvSpPr>
              <a:spLocks noChangeArrowheads="1"/>
            </p:cNvSpPr>
            <p:nvPr/>
          </p:nvSpPr>
          <p:spPr bwMode="auto">
            <a:xfrm>
              <a:off x="5529808" y="2283402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18</a:t>
              </a:r>
              <a:endParaRPr kumimoji="1" lang="en-US" altLang="zh-CN" sz="2400" b="1" dirty="0"/>
            </a:p>
          </p:txBody>
        </p:sp>
        <p:sp>
          <p:nvSpPr>
            <p:cNvPr id="113" name="Oval 22"/>
            <p:cNvSpPr>
              <a:spLocks noChangeArrowheads="1"/>
            </p:cNvSpPr>
            <p:nvPr/>
          </p:nvSpPr>
          <p:spPr bwMode="auto">
            <a:xfrm>
              <a:off x="5987008" y="2969202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26</a:t>
              </a:r>
              <a:endParaRPr kumimoji="1" lang="en-US" altLang="zh-CN" sz="2400" b="1" dirty="0"/>
            </a:p>
          </p:txBody>
        </p:sp>
        <p:sp>
          <p:nvSpPr>
            <p:cNvPr id="114" name="Oval 23"/>
            <p:cNvSpPr>
              <a:spLocks noChangeArrowheads="1"/>
            </p:cNvSpPr>
            <p:nvPr/>
          </p:nvSpPr>
          <p:spPr bwMode="auto">
            <a:xfrm>
              <a:off x="5606008" y="3731202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22</a:t>
              </a:r>
              <a:endParaRPr kumimoji="1" lang="en-US" altLang="zh-CN" sz="2400" b="1" dirty="0"/>
            </a:p>
          </p:txBody>
        </p:sp>
        <p:sp>
          <p:nvSpPr>
            <p:cNvPr id="115" name="Oval 24"/>
            <p:cNvSpPr>
              <a:spLocks noChangeArrowheads="1"/>
            </p:cNvSpPr>
            <p:nvPr/>
          </p:nvSpPr>
          <p:spPr bwMode="auto">
            <a:xfrm>
              <a:off x="5072608" y="2969202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6</a:t>
              </a:r>
              <a:endParaRPr kumimoji="1" lang="en-US" altLang="zh-CN" sz="2400" b="1" dirty="0"/>
            </a:p>
          </p:txBody>
        </p:sp>
        <p:sp>
          <p:nvSpPr>
            <p:cNvPr id="76" name="右箭头 75"/>
            <p:cNvSpPr/>
            <p:nvPr/>
          </p:nvSpPr>
          <p:spPr bwMode="auto">
            <a:xfrm>
              <a:off x="4506495" y="2851634"/>
              <a:ext cx="419785" cy="260839"/>
            </a:xfrm>
            <a:prstGeom prst="rightArrow">
              <a:avLst>
                <a:gd name="adj1" fmla="val 50000"/>
                <a:gd name="adj2" fmla="val 69387"/>
              </a:avLst>
            </a:prstGeom>
            <a:solidFill>
              <a:schemeClr val="accent2">
                <a:lumMod val="50000"/>
              </a:schemeClr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134672" y="2283402"/>
            <a:ext cx="2209800" cy="1905000"/>
            <a:chOff x="6610672" y="2283402"/>
            <a:chExt cx="2209800" cy="1905000"/>
          </a:xfrm>
        </p:grpSpPr>
        <p:sp>
          <p:nvSpPr>
            <p:cNvPr id="72" name="Line 6"/>
            <p:cNvSpPr>
              <a:spLocks noChangeShapeType="1"/>
            </p:cNvSpPr>
            <p:nvPr/>
          </p:nvSpPr>
          <p:spPr bwMode="auto">
            <a:xfrm>
              <a:off x="8287072" y="3350202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Line 25"/>
            <p:cNvSpPr>
              <a:spLocks noChangeShapeType="1"/>
            </p:cNvSpPr>
            <p:nvPr/>
          </p:nvSpPr>
          <p:spPr bwMode="auto">
            <a:xfrm flipH="1">
              <a:off x="7372672" y="2664402"/>
              <a:ext cx="30480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Line 26"/>
            <p:cNvSpPr>
              <a:spLocks noChangeShapeType="1"/>
            </p:cNvSpPr>
            <p:nvPr/>
          </p:nvSpPr>
          <p:spPr bwMode="auto">
            <a:xfrm flipH="1">
              <a:off x="7829872" y="3350202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Line 27"/>
            <p:cNvSpPr>
              <a:spLocks noChangeShapeType="1"/>
            </p:cNvSpPr>
            <p:nvPr/>
          </p:nvSpPr>
          <p:spPr bwMode="auto">
            <a:xfrm>
              <a:off x="7829872" y="2664402"/>
              <a:ext cx="3810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" name="Oval 28"/>
            <p:cNvSpPr>
              <a:spLocks noChangeArrowheads="1"/>
            </p:cNvSpPr>
            <p:nvPr/>
          </p:nvSpPr>
          <p:spPr bwMode="auto">
            <a:xfrm>
              <a:off x="7525072" y="2283402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18</a:t>
              </a:r>
              <a:endParaRPr kumimoji="1" lang="en-US" altLang="zh-CN" sz="2400" b="1" dirty="0"/>
            </a:p>
          </p:txBody>
        </p:sp>
        <p:sp>
          <p:nvSpPr>
            <p:cNvPr id="120" name="Oval 29"/>
            <p:cNvSpPr>
              <a:spLocks noChangeArrowheads="1"/>
            </p:cNvSpPr>
            <p:nvPr/>
          </p:nvSpPr>
          <p:spPr bwMode="auto">
            <a:xfrm>
              <a:off x="7982272" y="2969202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26</a:t>
              </a:r>
              <a:endParaRPr kumimoji="1" lang="en-US" altLang="zh-CN" sz="2400" b="1" dirty="0"/>
            </a:p>
          </p:txBody>
        </p:sp>
        <p:sp>
          <p:nvSpPr>
            <p:cNvPr id="121" name="Oval 30"/>
            <p:cNvSpPr>
              <a:spLocks noChangeArrowheads="1"/>
            </p:cNvSpPr>
            <p:nvPr/>
          </p:nvSpPr>
          <p:spPr bwMode="auto">
            <a:xfrm>
              <a:off x="7601272" y="3731202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22</a:t>
              </a:r>
              <a:endParaRPr kumimoji="1" lang="en-US" altLang="zh-CN" sz="2400" b="1" dirty="0"/>
            </a:p>
          </p:txBody>
        </p:sp>
        <p:sp>
          <p:nvSpPr>
            <p:cNvPr id="122" name="Oval 31"/>
            <p:cNvSpPr>
              <a:spLocks noChangeArrowheads="1"/>
            </p:cNvSpPr>
            <p:nvPr/>
          </p:nvSpPr>
          <p:spPr bwMode="auto">
            <a:xfrm>
              <a:off x="8363272" y="3731202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29</a:t>
              </a:r>
              <a:endParaRPr kumimoji="1" lang="en-US" altLang="zh-CN" sz="2400" b="1" dirty="0"/>
            </a:p>
          </p:txBody>
        </p:sp>
        <p:sp>
          <p:nvSpPr>
            <p:cNvPr id="123" name="Oval 32"/>
            <p:cNvSpPr>
              <a:spLocks noChangeArrowheads="1"/>
            </p:cNvSpPr>
            <p:nvPr/>
          </p:nvSpPr>
          <p:spPr bwMode="auto">
            <a:xfrm>
              <a:off x="7067872" y="2969202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6</a:t>
              </a:r>
              <a:endParaRPr kumimoji="1" lang="en-US" altLang="zh-CN" sz="2400" b="1" dirty="0"/>
            </a:p>
          </p:txBody>
        </p:sp>
        <p:sp>
          <p:nvSpPr>
            <p:cNvPr id="77" name="右箭头 76"/>
            <p:cNvSpPr/>
            <p:nvPr/>
          </p:nvSpPr>
          <p:spPr bwMode="auto">
            <a:xfrm>
              <a:off x="6610672" y="2847541"/>
              <a:ext cx="419785" cy="260839"/>
            </a:xfrm>
            <a:prstGeom prst="rightArrow">
              <a:avLst>
                <a:gd name="adj1" fmla="val 50000"/>
                <a:gd name="adj2" fmla="val 69387"/>
              </a:avLst>
            </a:prstGeom>
            <a:solidFill>
              <a:schemeClr val="accent2">
                <a:lumMod val="50000"/>
              </a:schemeClr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30903" y="4002360"/>
            <a:ext cx="2629193" cy="2667000"/>
            <a:chOff x="2806903" y="4002360"/>
            <a:chExt cx="2629193" cy="2667000"/>
          </a:xfrm>
        </p:grpSpPr>
        <p:sp>
          <p:nvSpPr>
            <p:cNvPr id="69" name="Line 4"/>
            <p:cNvSpPr>
              <a:spLocks noChangeShapeType="1"/>
            </p:cNvSpPr>
            <p:nvPr/>
          </p:nvSpPr>
          <p:spPr bwMode="auto">
            <a:xfrm flipH="1">
              <a:off x="3607296" y="5069160"/>
              <a:ext cx="2286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5"/>
            <p:cNvSpPr>
              <a:spLocks noChangeShapeType="1"/>
            </p:cNvSpPr>
            <p:nvPr/>
          </p:nvSpPr>
          <p:spPr bwMode="auto">
            <a:xfrm flipH="1">
              <a:off x="4902696" y="5678760"/>
              <a:ext cx="304800" cy="685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" name="Line 43"/>
            <p:cNvSpPr>
              <a:spLocks noChangeShapeType="1"/>
            </p:cNvSpPr>
            <p:nvPr/>
          </p:nvSpPr>
          <p:spPr bwMode="auto">
            <a:xfrm>
              <a:off x="4902696" y="5069160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" name="Line 44"/>
            <p:cNvSpPr>
              <a:spLocks noChangeShapeType="1"/>
            </p:cNvSpPr>
            <p:nvPr/>
          </p:nvSpPr>
          <p:spPr bwMode="auto">
            <a:xfrm flipH="1">
              <a:off x="3912096" y="4383360"/>
              <a:ext cx="3810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Line 45"/>
            <p:cNvSpPr>
              <a:spLocks noChangeShapeType="1"/>
            </p:cNvSpPr>
            <p:nvPr/>
          </p:nvSpPr>
          <p:spPr bwMode="auto">
            <a:xfrm flipH="1">
              <a:off x="4445496" y="5069160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" name="Line 46"/>
            <p:cNvSpPr>
              <a:spLocks noChangeShapeType="1"/>
            </p:cNvSpPr>
            <p:nvPr/>
          </p:nvSpPr>
          <p:spPr bwMode="auto">
            <a:xfrm>
              <a:off x="4445496" y="4383360"/>
              <a:ext cx="3810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" name="Oval 47"/>
            <p:cNvSpPr>
              <a:spLocks noChangeArrowheads="1"/>
            </p:cNvSpPr>
            <p:nvPr/>
          </p:nvSpPr>
          <p:spPr bwMode="auto">
            <a:xfrm>
              <a:off x="4140696" y="40023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18</a:t>
              </a:r>
              <a:endParaRPr kumimoji="1" lang="en-US" altLang="zh-CN" sz="2400" b="1" dirty="0"/>
            </a:p>
          </p:txBody>
        </p:sp>
        <p:sp>
          <p:nvSpPr>
            <p:cNvPr id="139" name="Oval 48"/>
            <p:cNvSpPr>
              <a:spLocks noChangeArrowheads="1"/>
            </p:cNvSpPr>
            <p:nvPr/>
          </p:nvSpPr>
          <p:spPr bwMode="auto">
            <a:xfrm>
              <a:off x="4597896" y="4688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26</a:t>
              </a:r>
              <a:endParaRPr kumimoji="1" lang="en-US" altLang="zh-CN" sz="2400" b="1" dirty="0"/>
            </a:p>
          </p:txBody>
        </p:sp>
        <p:sp>
          <p:nvSpPr>
            <p:cNvPr id="140" name="Oval 49"/>
            <p:cNvSpPr>
              <a:spLocks noChangeArrowheads="1"/>
            </p:cNvSpPr>
            <p:nvPr/>
          </p:nvSpPr>
          <p:spPr bwMode="auto">
            <a:xfrm>
              <a:off x="4216896" y="5450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22</a:t>
              </a:r>
              <a:endParaRPr kumimoji="1" lang="en-US" altLang="zh-CN" sz="2400" b="1" dirty="0"/>
            </a:p>
          </p:txBody>
        </p:sp>
        <p:sp>
          <p:nvSpPr>
            <p:cNvPr id="141" name="Oval 50"/>
            <p:cNvSpPr>
              <a:spLocks noChangeArrowheads="1"/>
            </p:cNvSpPr>
            <p:nvPr/>
          </p:nvSpPr>
          <p:spPr bwMode="auto">
            <a:xfrm>
              <a:off x="4674096" y="6212160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27</a:t>
              </a:r>
              <a:endParaRPr kumimoji="1" lang="en-US" altLang="zh-CN" sz="2400" b="1" dirty="0"/>
            </a:p>
          </p:txBody>
        </p:sp>
        <p:sp>
          <p:nvSpPr>
            <p:cNvPr id="142" name="Oval 51"/>
            <p:cNvSpPr>
              <a:spLocks noChangeArrowheads="1"/>
            </p:cNvSpPr>
            <p:nvPr/>
          </p:nvSpPr>
          <p:spPr bwMode="auto">
            <a:xfrm>
              <a:off x="3683496" y="4688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6</a:t>
              </a:r>
              <a:endParaRPr kumimoji="1" lang="en-US" altLang="zh-CN" sz="2400" b="1" dirty="0"/>
            </a:p>
          </p:txBody>
        </p:sp>
        <p:sp>
          <p:nvSpPr>
            <p:cNvPr id="143" name="Oval 52"/>
            <p:cNvSpPr>
              <a:spLocks noChangeArrowheads="1"/>
            </p:cNvSpPr>
            <p:nvPr/>
          </p:nvSpPr>
          <p:spPr bwMode="auto">
            <a:xfrm>
              <a:off x="4978896" y="5450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29</a:t>
              </a:r>
              <a:endParaRPr kumimoji="1" lang="en-US" altLang="zh-CN" sz="2400" b="1" dirty="0"/>
            </a:p>
          </p:txBody>
        </p:sp>
        <p:sp>
          <p:nvSpPr>
            <p:cNvPr id="144" name="Oval 53"/>
            <p:cNvSpPr>
              <a:spLocks noChangeArrowheads="1"/>
            </p:cNvSpPr>
            <p:nvPr/>
          </p:nvSpPr>
          <p:spPr bwMode="auto">
            <a:xfrm>
              <a:off x="3302496" y="5450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</a:t>
              </a:r>
              <a:endParaRPr kumimoji="1" lang="en-US" altLang="zh-CN" sz="2400" b="1" dirty="0"/>
            </a:p>
          </p:txBody>
        </p:sp>
        <p:sp>
          <p:nvSpPr>
            <p:cNvPr id="78" name="右箭头 77"/>
            <p:cNvSpPr/>
            <p:nvPr/>
          </p:nvSpPr>
          <p:spPr bwMode="auto">
            <a:xfrm>
              <a:off x="2806903" y="4688160"/>
              <a:ext cx="419785" cy="260839"/>
            </a:xfrm>
            <a:prstGeom prst="rightArrow">
              <a:avLst>
                <a:gd name="adj1" fmla="val 50000"/>
                <a:gd name="adj2" fmla="val 69387"/>
              </a:avLst>
            </a:prstGeom>
            <a:solidFill>
              <a:schemeClr val="accent2">
                <a:lumMod val="50000"/>
              </a:schemeClr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072515" y="4002360"/>
            <a:ext cx="2623885" cy="2667000"/>
            <a:chOff x="5548515" y="4002360"/>
            <a:chExt cx="2623885" cy="2667000"/>
          </a:xfrm>
        </p:grpSpPr>
        <p:sp>
          <p:nvSpPr>
            <p:cNvPr id="67" name="Line 2"/>
            <p:cNvSpPr>
              <a:spLocks noChangeShapeType="1"/>
            </p:cNvSpPr>
            <p:nvPr/>
          </p:nvSpPr>
          <p:spPr bwMode="auto">
            <a:xfrm>
              <a:off x="6343600" y="5831160"/>
              <a:ext cx="2286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" name="Line 54"/>
            <p:cNvSpPr>
              <a:spLocks noChangeShapeType="1"/>
            </p:cNvSpPr>
            <p:nvPr/>
          </p:nvSpPr>
          <p:spPr bwMode="auto">
            <a:xfrm flipH="1">
              <a:off x="6343600" y="5069160"/>
              <a:ext cx="2286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" name="Line 55"/>
            <p:cNvSpPr>
              <a:spLocks noChangeShapeType="1"/>
            </p:cNvSpPr>
            <p:nvPr/>
          </p:nvSpPr>
          <p:spPr bwMode="auto">
            <a:xfrm flipH="1">
              <a:off x="7639000" y="5678760"/>
              <a:ext cx="304800" cy="685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7" name="Line 56"/>
            <p:cNvSpPr>
              <a:spLocks noChangeShapeType="1"/>
            </p:cNvSpPr>
            <p:nvPr/>
          </p:nvSpPr>
          <p:spPr bwMode="auto">
            <a:xfrm>
              <a:off x="7639000" y="5069160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" name="Line 57"/>
            <p:cNvSpPr>
              <a:spLocks noChangeShapeType="1"/>
            </p:cNvSpPr>
            <p:nvPr/>
          </p:nvSpPr>
          <p:spPr bwMode="auto">
            <a:xfrm flipH="1">
              <a:off x="6648400" y="4383360"/>
              <a:ext cx="3810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" name="Line 58"/>
            <p:cNvSpPr>
              <a:spLocks noChangeShapeType="1"/>
            </p:cNvSpPr>
            <p:nvPr/>
          </p:nvSpPr>
          <p:spPr bwMode="auto">
            <a:xfrm flipH="1">
              <a:off x="7181800" y="5069160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" name="Line 59"/>
            <p:cNvSpPr>
              <a:spLocks noChangeShapeType="1"/>
            </p:cNvSpPr>
            <p:nvPr/>
          </p:nvSpPr>
          <p:spPr bwMode="auto">
            <a:xfrm>
              <a:off x="7181800" y="4383360"/>
              <a:ext cx="3810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" name="Oval 60"/>
            <p:cNvSpPr>
              <a:spLocks noChangeArrowheads="1"/>
            </p:cNvSpPr>
            <p:nvPr/>
          </p:nvSpPr>
          <p:spPr bwMode="auto">
            <a:xfrm>
              <a:off x="6877000" y="40023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18</a:t>
              </a:r>
              <a:endParaRPr kumimoji="1" lang="en-US" altLang="zh-CN" sz="2400" b="1" dirty="0"/>
            </a:p>
          </p:txBody>
        </p:sp>
        <p:sp>
          <p:nvSpPr>
            <p:cNvPr id="152" name="Oval 61"/>
            <p:cNvSpPr>
              <a:spLocks noChangeArrowheads="1"/>
            </p:cNvSpPr>
            <p:nvPr/>
          </p:nvSpPr>
          <p:spPr bwMode="auto">
            <a:xfrm>
              <a:off x="7334200" y="4688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26</a:t>
              </a:r>
              <a:endParaRPr kumimoji="1" lang="en-US" altLang="zh-CN" sz="2400" b="1" dirty="0"/>
            </a:p>
          </p:txBody>
        </p:sp>
        <p:sp>
          <p:nvSpPr>
            <p:cNvPr id="153" name="Oval 62"/>
            <p:cNvSpPr>
              <a:spLocks noChangeArrowheads="1"/>
            </p:cNvSpPr>
            <p:nvPr/>
          </p:nvSpPr>
          <p:spPr bwMode="auto">
            <a:xfrm>
              <a:off x="6953200" y="5450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22</a:t>
              </a:r>
              <a:endParaRPr kumimoji="1" lang="en-US" altLang="zh-CN" sz="2400" b="1" dirty="0"/>
            </a:p>
          </p:txBody>
        </p:sp>
        <p:sp>
          <p:nvSpPr>
            <p:cNvPr id="154" name="Oval 63"/>
            <p:cNvSpPr>
              <a:spLocks noChangeArrowheads="1"/>
            </p:cNvSpPr>
            <p:nvPr/>
          </p:nvSpPr>
          <p:spPr bwMode="auto">
            <a:xfrm>
              <a:off x="6419800" y="6212160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5</a:t>
              </a:r>
              <a:endParaRPr kumimoji="1" lang="en-US" altLang="zh-CN" sz="2400" b="1" dirty="0"/>
            </a:p>
          </p:txBody>
        </p:sp>
        <p:sp>
          <p:nvSpPr>
            <p:cNvPr id="155" name="Oval 64"/>
            <p:cNvSpPr>
              <a:spLocks noChangeArrowheads="1"/>
            </p:cNvSpPr>
            <p:nvPr/>
          </p:nvSpPr>
          <p:spPr bwMode="auto">
            <a:xfrm>
              <a:off x="6419800" y="4688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6</a:t>
              </a:r>
              <a:endParaRPr kumimoji="1" lang="en-US" altLang="zh-CN" sz="2400" b="1" dirty="0"/>
            </a:p>
          </p:txBody>
        </p:sp>
        <p:sp>
          <p:nvSpPr>
            <p:cNvPr id="156" name="Oval 65"/>
            <p:cNvSpPr>
              <a:spLocks noChangeArrowheads="1"/>
            </p:cNvSpPr>
            <p:nvPr/>
          </p:nvSpPr>
          <p:spPr bwMode="auto">
            <a:xfrm>
              <a:off x="7715200" y="5450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29</a:t>
              </a:r>
              <a:endParaRPr kumimoji="1" lang="en-US" altLang="zh-CN" sz="2400" b="1" dirty="0"/>
            </a:p>
          </p:txBody>
        </p:sp>
        <p:sp>
          <p:nvSpPr>
            <p:cNvPr id="157" name="Oval 66"/>
            <p:cNvSpPr>
              <a:spLocks noChangeArrowheads="1"/>
            </p:cNvSpPr>
            <p:nvPr/>
          </p:nvSpPr>
          <p:spPr bwMode="auto">
            <a:xfrm>
              <a:off x="6038800" y="5450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</a:t>
              </a:r>
              <a:endParaRPr kumimoji="1" lang="en-US" altLang="zh-CN" sz="2400" b="1" dirty="0"/>
            </a:p>
          </p:txBody>
        </p:sp>
        <p:sp>
          <p:nvSpPr>
            <p:cNvPr id="158" name="Oval 67"/>
            <p:cNvSpPr>
              <a:spLocks noChangeArrowheads="1"/>
            </p:cNvSpPr>
            <p:nvPr/>
          </p:nvSpPr>
          <p:spPr bwMode="auto">
            <a:xfrm>
              <a:off x="7410400" y="6212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27</a:t>
              </a:r>
              <a:endParaRPr kumimoji="1" lang="en-US" altLang="zh-CN" sz="2400" b="1" dirty="0"/>
            </a:p>
          </p:txBody>
        </p:sp>
        <p:sp>
          <p:nvSpPr>
            <p:cNvPr id="79" name="右箭头 78"/>
            <p:cNvSpPr/>
            <p:nvPr/>
          </p:nvSpPr>
          <p:spPr bwMode="auto">
            <a:xfrm>
              <a:off x="5548515" y="4710140"/>
              <a:ext cx="419785" cy="260839"/>
            </a:xfrm>
            <a:prstGeom prst="rightArrow">
              <a:avLst>
                <a:gd name="adj1" fmla="val 50000"/>
                <a:gd name="adj2" fmla="val 69387"/>
              </a:avLst>
            </a:prstGeom>
            <a:solidFill>
              <a:schemeClr val="accent2">
                <a:lumMod val="50000"/>
              </a:schemeClr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18432" y="4002360"/>
            <a:ext cx="2506712" cy="1905000"/>
            <a:chOff x="94432" y="4002360"/>
            <a:chExt cx="2506712" cy="1905000"/>
          </a:xfrm>
        </p:grpSpPr>
        <p:sp>
          <p:nvSpPr>
            <p:cNvPr id="68" name="Line 3"/>
            <p:cNvSpPr>
              <a:spLocks noChangeShapeType="1"/>
            </p:cNvSpPr>
            <p:nvPr/>
          </p:nvSpPr>
          <p:spPr bwMode="auto">
            <a:xfrm flipH="1">
              <a:off x="696144" y="5069160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" name="Line 33"/>
            <p:cNvSpPr>
              <a:spLocks noChangeShapeType="1"/>
            </p:cNvSpPr>
            <p:nvPr/>
          </p:nvSpPr>
          <p:spPr bwMode="auto">
            <a:xfrm>
              <a:off x="2067744" y="5069160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" name="Line 34"/>
            <p:cNvSpPr>
              <a:spLocks noChangeShapeType="1"/>
            </p:cNvSpPr>
            <p:nvPr/>
          </p:nvSpPr>
          <p:spPr bwMode="auto">
            <a:xfrm flipH="1">
              <a:off x="1077144" y="4383360"/>
              <a:ext cx="3810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" name="Line 35"/>
            <p:cNvSpPr>
              <a:spLocks noChangeShapeType="1"/>
            </p:cNvSpPr>
            <p:nvPr/>
          </p:nvSpPr>
          <p:spPr bwMode="auto">
            <a:xfrm flipH="1">
              <a:off x="1610544" y="5069160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Line 36"/>
            <p:cNvSpPr>
              <a:spLocks noChangeShapeType="1"/>
            </p:cNvSpPr>
            <p:nvPr/>
          </p:nvSpPr>
          <p:spPr bwMode="auto">
            <a:xfrm>
              <a:off x="1610544" y="4383360"/>
              <a:ext cx="3810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" name="Oval 37"/>
            <p:cNvSpPr>
              <a:spLocks noChangeArrowheads="1"/>
            </p:cNvSpPr>
            <p:nvPr/>
          </p:nvSpPr>
          <p:spPr bwMode="auto">
            <a:xfrm>
              <a:off x="1305744" y="40023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18</a:t>
              </a:r>
              <a:endParaRPr kumimoji="1" lang="en-US" altLang="zh-CN" sz="2400" b="1" dirty="0"/>
            </a:p>
          </p:txBody>
        </p:sp>
        <p:sp>
          <p:nvSpPr>
            <p:cNvPr id="129" name="Oval 38"/>
            <p:cNvSpPr>
              <a:spLocks noChangeArrowheads="1"/>
            </p:cNvSpPr>
            <p:nvPr/>
          </p:nvSpPr>
          <p:spPr bwMode="auto">
            <a:xfrm>
              <a:off x="1762944" y="4688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26</a:t>
              </a:r>
              <a:endParaRPr kumimoji="1" lang="en-US" altLang="zh-CN" sz="2400" b="1" dirty="0"/>
            </a:p>
          </p:txBody>
        </p:sp>
        <p:sp>
          <p:nvSpPr>
            <p:cNvPr id="130" name="Oval 39"/>
            <p:cNvSpPr>
              <a:spLocks noChangeArrowheads="1"/>
            </p:cNvSpPr>
            <p:nvPr/>
          </p:nvSpPr>
          <p:spPr bwMode="auto">
            <a:xfrm>
              <a:off x="1381944" y="5450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22</a:t>
              </a:r>
              <a:endParaRPr kumimoji="1" lang="en-US" altLang="zh-CN" sz="2400" b="1" dirty="0"/>
            </a:p>
          </p:txBody>
        </p:sp>
        <p:sp>
          <p:nvSpPr>
            <p:cNvPr id="131" name="Oval 40"/>
            <p:cNvSpPr>
              <a:spLocks noChangeArrowheads="1"/>
            </p:cNvSpPr>
            <p:nvPr/>
          </p:nvSpPr>
          <p:spPr bwMode="auto">
            <a:xfrm>
              <a:off x="467544" y="5450160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</a:t>
              </a:r>
              <a:endParaRPr kumimoji="1" lang="en-US" altLang="zh-CN" sz="2400" b="1" dirty="0"/>
            </a:p>
          </p:txBody>
        </p:sp>
        <p:sp>
          <p:nvSpPr>
            <p:cNvPr id="132" name="Oval 41"/>
            <p:cNvSpPr>
              <a:spLocks noChangeArrowheads="1"/>
            </p:cNvSpPr>
            <p:nvPr/>
          </p:nvSpPr>
          <p:spPr bwMode="auto">
            <a:xfrm>
              <a:off x="848544" y="4688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6</a:t>
              </a:r>
              <a:endParaRPr kumimoji="1" lang="en-US" altLang="zh-CN" sz="2400" b="1" dirty="0"/>
            </a:p>
          </p:txBody>
        </p:sp>
        <p:sp>
          <p:nvSpPr>
            <p:cNvPr id="133" name="Oval 42"/>
            <p:cNvSpPr>
              <a:spLocks noChangeArrowheads="1"/>
            </p:cNvSpPr>
            <p:nvPr/>
          </p:nvSpPr>
          <p:spPr bwMode="auto">
            <a:xfrm>
              <a:off x="2143944" y="5450160"/>
              <a:ext cx="457200" cy="457200"/>
            </a:xfrm>
            <a:prstGeom prst="ellipse">
              <a:avLst/>
            </a:prstGeom>
            <a:solidFill>
              <a:srgbClr val="99FF33"/>
            </a:solidFill>
            <a:ln w="38100">
              <a:solidFill>
                <a:schemeClr val="tx2"/>
              </a:solidFill>
              <a:round/>
            </a:ln>
          </p:spPr>
          <p:txBody>
            <a:bodyPr wrap="none" lIns="0" tIns="0" rIns="0" bIns="0" anchor="ctr"/>
            <a:lstStyle/>
            <a:p>
              <a:r>
                <a:rPr kumimoji="1" lang="en-US" altLang="zh-CN" sz="2400" b="1" dirty="0"/>
                <a:t>29</a:t>
              </a:r>
              <a:endParaRPr kumimoji="1" lang="en-US" altLang="zh-CN" sz="2400" b="1" dirty="0"/>
            </a:p>
          </p:txBody>
        </p:sp>
        <p:sp>
          <p:nvSpPr>
            <p:cNvPr id="80" name="右箭头 79"/>
            <p:cNvSpPr/>
            <p:nvPr/>
          </p:nvSpPr>
          <p:spPr bwMode="auto">
            <a:xfrm>
              <a:off x="94432" y="4722716"/>
              <a:ext cx="419785" cy="260839"/>
            </a:xfrm>
            <a:prstGeom prst="rightArrow">
              <a:avLst>
                <a:gd name="adj1" fmla="val 50000"/>
                <a:gd name="adj2" fmla="val 69387"/>
              </a:avLst>
            </a:prstGeom>
            <a:solidFill>
              <a:schemeClr val="accent2">
                <a:lumMod val="50000"/>
              </a:schemeClr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二叉搜索树的构建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8784976" cy="968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二叉搜索树构建的代码实现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例如：输入数据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{ 18, 26, 22, 6, 29, 3, 27, 5 }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Line 2"/>
          <p:cNvSpPr>
            <a:spLocks noChangeShapeType="1"/>
          </p:cNvSpPr>
          <p:nvPr/>
        </p:nvSpPr>
        <p:spPr bwMode="auto">
          <a:xfrm>
            <a:off x="8184976" y="4479032"/>
            <a:ext cx="228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" name="Line 54"/>
          <p:cNvSpPr>
            <a:spLocks noChangeShapeType="1"/>
          </p:cNvSpPr>
          <p:nvPr/>
        </p:nvSpPr>
        <p:spPr bwMode="auto">
          <a:xfrm flipH="1">
            <a:off x="8184976" y="3717032"/>
            <a:ext cx="228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" name="Line 55"/>
          <p:cNvSpPr>
            <a:spLocks noChangeShapeType="1"/>
          </p:cNvSpPr>
          <p:nvPr/>
        </p:nvSpPr>
        <p:spPr bwMode="auto">
          <a:xfrm flipH="1">
            <a:off x="9480376" y="4326632"/>
            <a:ext cx="304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" name="Line 56"/>
          <p:cNvSpPr>
            <a:spLocks noChangeShapeType="1"/>
          </p:cNvSpPr>
          <p:nvPr/>
        </p:nvSpPr>
        <p:spPr bwMode="auto">
          <a:xfrm>
            <a:off x="9480376" y="371703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" name="Line 57"/>
          <p:cNvSpPr>
            <a:spLocks noChangeShapeType="1"/>
          </p:cNvSpPr>
          <p:nvPr/>
        </p:nvSpPr>
        <p:spPr bwMode="auto">
          <a:xfrm flipH="1">
            <a:off x="8489776" y="3031232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9" name="Line 58"/>
          <p:cNvSpPr>
            <a:spLocks noChangeShapeType="1"/>
          </p:cNvSpPr>
          <p:nvPr/>
        </p:nvSpPr>
        <p:spPr bwMode="auto">
          <a:xfrm flipH="1">
            <a:off x="9023176" y="371703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" name="Line 59"/>
          <p:cNvSpPr>
            <a:spLocks noChangeShapeType="1"/>
          </p:cNvSpPr>
          <p:nvPr/>
        </p:nvSpPr>
        <p:spPr bwMode="auto">
          <a:xfrm>
            <a:off x="9023176" y="3031232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1" name="Oval 60"/>
          <p:cNvSpPr>
            <a:spLocks noChangeArrowheads="1"/>
          </p:cNvSpPr>
          <p:nvPr/>
        </p:nvSpPr>
        <p:spPr bwMode="auto">
          <a:xfrm>
            <a:off x="8718376" y="2650232"/>
            <a:ext cx="457200" cy="457200"/>
          </a:xfrm>
          <a:prstGeom prst="ellipse">
            <a:avLst/>
          </a:prstGeom>
          <a:solidFill>
            <a:srgbClr val="99FF33"/>
          </a:solidFill>
          <a:ln w="38100">
            <a:solidFill>
              <a:schemeClr val="tx2"/>
            </a:solidFill>
            <a:round/>
          </a:ln>
        </p:spPr>
        <p:txBody>
          <a:bodyPr wrap="none" lIns="0" tIns="0" rIns="0" bIns="0" anchor="ctr"/>
          <a:lstStyle/>
          <a:p>
            <a:r>
              <a:rPr kumimoji="1" lang="en-US" altLang="zh-CN" sz="2400" b="1" dirty="0"/>
              <a:t>18</a:t>
            </a:r>
            <a:endParaRPr kumimoji="1" lang="en-US" altLang="zh-CN" sz="2400" b="1" dirty="0"/>
          </a:p>
        </p:txBody>
      </p:sp>
      <p:sp>
        <p:nvSpPr>
          <p:cNvPr id="152" name="Oval 61"/>
          <p:cNvSpPr>
            <a:spLocks noChangeArrowheads="1"/>
          </p:cNvSpPr>
          <p:nvPr/>
        </p:nvSpPr>
        <p:spPr bwMode="auto">
          <a:xfrm>
            <a:off x="9175576" y="3336032"/>
            <a:ext cx="457200" cy="457200"/>
          </a:xfrm>
          <a:prstGeom prst="ellipse">
            <a:avLst/>
          </a:prstGeom>
          <a:solidFill>
            <a:srgbClr val="99FF33"/>
          </a:solidFill>
          <a:ln w="38100">
            <a:solidFill>
              <a:schemeClr val="tx2"/>
            </a:solidFill>
            <a:round/>
          </a:ln>
        </p:spPr>
        <p:txBody>
          <a:bodyPr wrap="none" lIns="0" tIns="0" rIns="0" bIns="0" anchor="ctr"/>
          <a:lstStyle/>
          <a:p>
            <a:r>
              <a:rPr kumimoji="1" lang="en-US" altLang="zh-CN" sz="2400" b="1" dirty="0"/>
              <a:t>26</a:t>
            </a:r>
            <a:endParaRPr kumimoji="1" lang="en-US" altLang="zh-CN" sz="2400" b="1" dirty="0"/>
          </a:p>
        </p:txBody>
      </p:sp>
      <p:sp>
        <p:nvSpPr>
          <p:cNvPr id="153" name="Oval 62"/>
          <p:cNvSpPr>
            <a:spLocks noChangeArrowheads="1"/>
          </p:cNvSpPr>
          <p:nvPr/>
        </p:nvSpPr>
        <p:spPr bwMode="auto">
          <a:xfrm>
            <a:off x="8794576" y="4098032"/>
            <a:ext cx="457200" cy="457200"/>
          </a:xfrm>
          <a:prstGeom prst="ellipse">
            <a:avLst/>
          </a:prstGeom>
          <a:solidFill>
            <a:srgbClr val="99FF33"/>
          </a:solidFill>
          <a:ln w="38100">
            <a:solidFill>
              <a:schemeClr val="tx2"/>
            </a:solidFill>
            <a:round/>
          </a:ln>
        </p:spPr>
        <p:txBody>
          <a:bodyPr wrap="none" lIns="0" tIns="0" rIns="0" bIns="0" anchor="ctr"/>
          <a:lstStyle/>
          <a:p>
            <a:r>
              <a:rPr kumimoji="1" lang="en-US" altLang="zh-CN" sz="2400" b="1" dirty="0"/>
              <a:t>22</a:t>
            </a:r>
            <a:endParaRPr kumimoji="1" lang="en-US" altLang="zh-CN" sz="2400" b="1" dirty="0"/>
          </a:p>
        </p:txBody>
      </p:sp>
      <p:sp>
        <p:nvSpPr>
          <p:cNvPr id="154" name="Oval 63"/>
          <p:cNvSpPr>
            <a:spLocks noChangeArrowheads="1"/>
          </p:cNvSpPr>
          <p:nvPr/>
        </p:nvSpPr>
        <p:spPr bwMode="auto">
          <a:xfrm>
            <a:off x="8261176" y="48600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</a:t>
            </a:r>
            <a:endParaRPr kumimoji="1" lang="en-US" altLang="zh-CN" sz="2400" b="1" dirty="0"/>
          </a:p>
        </p:txBody>
      </p:sp>
      <p:sp>
        <p:nvSpPr>
          <p:cNvPr id="155" name="Oval 64"/>
          <p:cNvSpPr>
            <a:spLocks noChangeArrowheads="1"/>
          </p:cNvSpPr>
          <p:nvPr/>
        </p:nvSpPr>
        <p:spPr bwMode="auto">
          <a:xfrm>
            <a:off x="8261176" y="3336032"/>
            <a:ext cx="457200" cy="457200"/>
          </a:xfrm>
          <a:prstGeom prst="ellipse">
            <a:avLst/>
          </a:prstGeom>
          <a:solidFill>
            <a:srgbClr val="99FF33"/>
          </a:solidFill>
          <a:ln w="38100">
            <a:solidFill>
              <a:schemeClr val="tx2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6</a:t>
            </a:r>
            <a:endParaRPr kumimoji="1" lang="en-US" altLang="zh-CN" sz="2400" b="1" dirty="0"/>
          </a:p>
        </p:txBody>
      </p:sp>
      <p:sp>
        <p:nvSpPr>
          <p:cNvPr id="156" name="Oval 65"/>
          <p:cNvSpPr>
            <a:spLocks noChangeArrowheads="1"/>
          </p:cNvSpPr>
          <p:nvPr/>
        </p:nvSpPr>
        <p:spPr bwMode="auto">
          <a:xfrm>
            <a:off x="9556576" y="4098032"/>
            <a:ext cx="457200" cy="457200"/>
          </a:xfrm>
          <a:prstGeom prst="ellipse">
            <a:avLst/>
          </a:prstGeom>
          <a:solidFill>
            <a:srgbClr val="99FF33"/>
          </a:solidFill>
          <a:ln w="38100">
            <a:solidFill>
              <a:schemeClr val="tx2"/>
            </a:solidFill>
            <a:round/>
          </a:ln>
        </p:spPr>
        <p:txBody>
          <a:bodyPr wrap="none" lIns="0" tIns="0" rIns="0" bIns="0" anchor="ctr"/>
          <a:lstStyle/>
          <a:p>
            <a:r>
              <a:rPr kumimoji="1" lang="en-US" altLang="zh-CN" sz="2400" b="1" dirty="0"/>
              <a:t>29</a:t>
            </a:r>
            <a:endParaRPr kumimoji="1" lang="en-US" altLang="zh-CN" sz="2400" b="1" dirty="0"/>
          </a:p>
        </p:txBody>
      </p:sp>
      <p:sp>
        <p:nvSpPr>
          <p:cNvPr id="157" name="Oval 66"/>
          <p:cNvSpPr>
            <a:spLocks noChangeArrowheads="1"/>
          </p:cNvSpPr>
          <p:nvPr/>
        </p:nvSpPr>
        <p:spPr bwMode="auto">
          <a:xfrm>
            <a:off x="7880176" y="4098032"/>
            <a:ext cx="457200" cy="457200"/>
          </a:xfrm>
          <a:prstGeom prst="ellipse">
            <a:avLst/>
          </a:prstGeom>
          <a:solidFill>
            <a:srgbClr val="99FF33"/>
          </a:solidFill>
          <a:ln w="38100">
            <a:solidFill>
              <a:schemeClr val="tx2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</a:t>
            </a:r>
            <a:endParaRPr kumimoji="1" lang="en-US" altLang="zh-CN" sz="2400" b="1" dirty="0"/>
          </a:p>
        </p:txBody>
      </p:sp>
      <p:sp>
        <p:nvSpPr>
          <p:cNvPr id="158" name="Oval 67"/>
          <p:cNvSpPr>
            <a:spLocks noChangeArrowheads="1"/>
          </p:cNvSpPr>
          <p:nvPr/>
        </p:nvSpPr>
        <p:spPr bwMode="auto">
          <a:xfrm>
            <a:off x="9251776" y="4860032"/>
            <a:ext cx="457200" cy="457200"/>
          </a:xfrm>
          <a:prstGeom prst="ellipse">
            <a:avLst/>
          </a:prstGeom>
          <a:solidFill>
            <a:srgbClr val="99FF33"/>
          </a:solidFill>
          <a:ln w="38100">
            <a:solidFill>
              <a:schemeClr val="tx2"/>
            </a:solidFill>
            <a:round/>
          </a:ln>
        </p:spPr>
        <p:txBody>
          <a:bodyPr wrap="none" lIns="0" tIns="0" rIns="0" bIns="0" anchor="ctr"/>
          <a:lstStyle/>
          <a:p>
            <a:r>
              <a:rPr kumimoji="1" lang="en-US" altLang="zh-CN" sz="2400" b="1" dirty="0"/>
              <a:t>27</a:t>
            </a:r>
            <a:endParaRPr kumimoji="1" lang="en-US" altLang="zh-CN" sz="2400" b="1" dirty="0"/>
          </a:p>
        </p:txBody>
      </p:sp>
      <p:sp>
        <p:nvSpPr>
          <p:cNvPr id="4" name="矩形 3"/>
          <p:cNvSpPr/>
          <p:nvPr/>
        </p:nvSpPr>
        <p:spPr>
          <a:xfrm>
            <a:off x="2258551" y="2433806"/>
            <a:ext cx="5012025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Construct()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root = </a:t>
            </a:r>
            <a:r>
              <a:rPr lang="en-US" altLang="zh-CN" sz="20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cin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&gt;&gt;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while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(x &gt;= 0)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{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Insert(x, root);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cin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&gt;&gt;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}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ne 59"/>
          <p:cNvSpPr>
            <a:spLocks noChangeShapeType="1"/>
          </p:cNvSpPr>
          <p:nvPr/>
        </p:nvSpPr>
        <p:spPr bwMode="auto">
          <a:xfrm>
            <a:off x="7590786" y="2446911"/>
            <a:ext cx="249188" cy="4223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" name="Oval 61"/>
          <p:cNvSpPr>
            <a:spLocks noChangeArrowheads="1"/>
          </p:cNvSpPr>
          <p:nvPr/>
        </p:nvSpPr>
        <p:spPr bwMode="auto">
          <a:xfrm>
            <a:off x="7598070" y="277617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</a:t>
            </a:r>
            <a:endParaRPr kumimoji="1" lang="en-US" altLang="zh-CN" sz="2400" b="1" dirty="0"/>
          </a:p>
        </p:txBody>
      </p:sp>
      <p:sp>
        <p:nvSpPr>
          <p:cNvPr id="153" name="Line 59"/>
          <p:cNvSpPr>
            <a:spLocks noChangeShapeType="1"/>
          </p:cNvSpPr>
          <p:nvPr/>
        </p:nvSpPr>
        <p:spPr bwMode="auto">
          <a:xfrm flipV="1">
            <a:off x="6149444" y="2418452"/>
            <a:ext cx="126300" cy="47003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" name="Oval 61"/>
          <p:cNvSpPr>
            <a:spLocks noChangeArrowheads="1"/>
          </p:cNvSpPr>
          <p:nvPr/>
        </p:nvSpPr>
        <p:spPr bwMode="auto">
          <a:xfrm>
            <a:off x="5908509" y="281448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</a:t>
            </a:r>
            <a:endParaRPr kumimoji="1" lang="en-US" altLang="zh-CN" sz="24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理想平衡与适度平衡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" name="Line 59"/>
          <p:cNvSpPr>
            <a:spLocks noChangeShapeType="1"/>
          </p:cNvSpPr>
          <p:nvPr/>
        </p:nvSpPr>
        <p:spPr bwMode="auto">
          <a:xfrm>
            <a:off x="2187919" y="1765264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" name="Oval 60"/>
          <p:cNvSpPr>
            <a:spLocks noChangeArrowheads="1"/>
          </p:cNvSpPr>
          <p:nvPr/>
        </p:nvSpPr>
        <p:spPr bwMode="auto">
          <a:xfrm>
            <a:off x="1921219" y="1399564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</a:t>
            </a:r>
            <a:endParaRPr kumimoji="1" lang="en-US" altLang="zh-CN" sz="2400" b="1" dirty="0"/>
          </a:p>
        </p:txBody>
      </p:sp>
      <p:sp>
        <p:nvSpPr>
          <p:cNvPr id="141" name="Oval 61"/>
          <p:cNvSpPr>
            <a:spLocks noChangeArrowheads="1"/>
          </p:cNvSpPr>
          <p:nvPr/>
        </p:nvSpPr>
        <p:spPr bwMode="auto">
          <a:xfrm>
            <a:off x="2378419" y="2082477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</a:t>
            </a:r>
            <a:endParaRPr kumimoji="1" lang="en-US" altLang="zh-CN" sz="2400" b="1" dirty="0"/>
          </a:p>
        </p:txBody>
      </p:sp>
      <p:sp>
        <p:nvSpPr>
          <p:cNvPr id="143" name="Line 59"/>
          <p:cNvSpPr>
            <a:spLocks noChangeShapeType="1"/>
          </p:cNvSpPr>
          <p:nvPr/>
        </p:nvSpPr>
        <p:spPr bwMode="auto">
          <a:xfrm>
            <a:off x="2776931" y="2494867"/>
            <a:ext cx="249188" cy="4223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" name="Oval 61"/>
          <p:cNvSpPr>
            <a:spLocks noChangeArrowheads="1"/>
          </p:cNvSpPr>
          <p:nvPr/>
        </p:nvSpPr>
        <p:spPr bwMode="auto">
          <a:xfrm>
            <a:off x="2784215" y="2824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</a:t>
            </a:r>
            <a:endParaRPr kumimoji="1" lang="en-US" altLang="zh-CN" sz="2400" b="1" dirty="0"/>
          </a:p>
        </p:txBody>
      </p:sp>
      <p:sp>
        <p:nvSpPr>
          <p:cNvPr id="145" name="Line 59"/>
          <p:cNvSpPr>
            <a:spLocks noChangeShapeType="1"/>
          </p:cNvSpPr>
          <p:nvPr/>
        </p:nvSpPr>
        <p:spPr bwMode="auto">
          <a:xfrm flipH="1">
            <a:off x="4405536" y="1676229"/>
            <a:ext cx="358202" cy="5372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" name="Oval 60"/>
          <p:cNvSpPr>
            <a:spLocks noChangeArrowheads="1"/>
          </p:cNvSpPr>
          <p:nvPr/>
        </p:nvSpPr>
        <p:spPr bwMode="auto">
          <a:xfrm>
            <a:off x="4564400" y="1402635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</a:t>
            </a:r>
            <a:endParaRPr kumimoji="1" lang="en-US" altLang="zh-CN" sz="2400" b="1" dirty="0"/>
          </a:p>
        </p:txBody>
      </p:sp>
      <p:sp>
        <p:nvSpPr>
          <p:cNvPr id="148" name="Line 59"/>
          <p:cNvSpPr>
            <a:spLocks noChangeShapeType="1"/>
          </p:cNvSpPr>
          <p:nvPr/>
        </p:nvSpPr>
        <p:spPr bwMode="auto">
          <a:xfrm flipV="1">
            <a:off x="3951638" y="2455736"/>
            <a:ext cx="252600" cy="5159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9" name="Oval 61"/>
          <p:cNvSpPr>
            <a:spLocks noChangeArrowheads="1"/>
          </p:cNvSpPr>
          <p:nvPr/>
        </p:nvSpPr>
        <p:spPr bwMode="auto">
          <a:xfrm>
            <a:off x="3719736" y="281727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</a:t>
            </a:r>
            <a:endParaRPr kumimoji="1" lang="en-US" altLang="zh-CN" sz="2400" b="1" dirty="0"/>
          </a:p>
        </p:txBody>
      </p:sp>
      <p:sp>
        <p:nvSpPr>
          <p:cNvPr id="147" name="Oval 61"/>
          <p:cNvSpPr>
            <a:spLocks noChangeArrowheads="1"/>
          </p:cNvSpPr>
          <p:nvPr/>
        </p:nvSpPr>
        <p:spPr bwMode="auto">
          <a:xfrm>
            <a:off x="4077938" y="208554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</a:t>
            </a:r>
            <a:endParaRPr kumimoji="1" lang="en-US" altLang="zh-CN" sz="2400" b="1" dirty="0"/>
          </a:p>
        </p:txBody>
      </p:sp>
      <p:sp>
        <p:nvSpPr>
          <p:cNvPr id="150" name="Line 59"/>
          <p:cNvSpPr>
            <a:spLocks noChangeShapeType="1"/>
          </p:cNvSpPr>
          <p:nvPr/>
        </p:nvSpPr>
        <p:spPr bwMode="auto">
          <a:xfrm>
            <a:off x="5888873" y="1735539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1" name="Oval 60"/>
          <p:cNvSpPr>
            <a:spLocks noChangeArrowheads="1"/>
          </p:cNvSpPr>
          <p:nvPr/>
        </p:nvSpPr>
        <p:spPr bwMode="auto">
          <a:xfrm>
            <a:off x="5622173" y="1369839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</a:t>
            </a:r>
            <a:endParaRPr kumimoji="1" lang="en-US" altLang="zh-CN" sz="2400" b="1" dirty="0"/>
          </a:p>
        </p:txBody>
      </p:sp>
      <p:sp>
        <p:nvSpPr>
          <p:cNvPr id="152" name="Oval 61"/>
          <p:cNvSpPr>
            <a:spLocks noChangeArrowheads="1"/>
          </p:cNvSpPr>
          <p:nvPr/>
        </p:nvSpPr>
        <p:spPr bwMode="auto">
          <a:xfrm>
            <a:off x="6079373" y="205275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</a:t>
            </a:r>
            <a:endParaRPr kumimoji="1" lang="en-US" altLang="zh-CN" sz="2400" b="1" dirty="0"/>
          </a:p>
        </p:txBody>
      </p:sp>
      <p:sp>
        <p:nvSpPr>
          <p:cNvPr id="155" name="Line 59"/>
          <p:cNvSpPr>
            <a:spLocks noChangeShapeType="1"/>
          </p:cNvSpPr>
          <p:nvPr/>
        </p:nvSpPr>
        <p:spPr bwMode="auto">
          <a:xfrm flipH="1">
            <a:off x="7594651" y="1630887"/>
            <a:ext cx="358202" cy="5372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" name="Oval 60"/>
          <p:cNvSpPr>
            <a:spLocks noChangeArrowheads="1"/>
          </p:cNvSpPr>
          <p:nvPr/>
        </p:nvSpPr>
        <p:spPr bwMode="auto">
          <a:xfrm>
            <a:off x="7753515" y="135729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</a:t>
            </a:r>
            <a:endParaRPr kumimoji="1" lang="en-US" altLang="zh-CN" sz="2400" b="1" dirty="0"/>
          </a:p>
        </p:txBody>
      </p:sp>
      <p:sp>
        <p:nvSpPr>
          <p:cNvPr id="157" name="Oval 61"/>
          <p:cNvSpPr>
            <a:spLocks noChangeArrowheads="1"/>
          </p:cNvSpPr>
          <p:nvPr/>
        </p:nvSpPr>
        <p:spPr bwMode="auto">
          <a:xfrm>
            <a:off x="7267053" y="204020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</a:t>
            </a:r>
            <a:endParaRPr kumimoji="1" lang="en-US" altLang="zh-CN" sz="2400" b="1" dirty="0"/>
          </a:p>
        </p:txBody>
      </p:sp>
      <p:sp>
        <p:nvSpPr>
          <p:cNvPr id="160" name="Line 57"/>
          <p:cNvSpPr>
            <a:spLocks noChangeShapeType="1"/>
          </p:cNvSpPr>
          <p:nvPr/>
        </p:nvSpPr>
        <p:spPr bwMode="auto">
          <a:xfrm flipH="1">
            <a:off x="9139292" y="1933850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" name="Line 59"/>
          <p:cNvSpPr>
            <a:spLocks noChangeShapeType="1"/>
          </p:cNvSpPr>
          <p:nvPr/>
        </p:nvSpPr>
        <p:spPr bwMode="auto">
          <a:xfrm>
            <a:off x="9672692" y="1933850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" name="Oval 64"/>
          <p:cNvSpPr>
            <a:spLocks noChangeArrowheads="1"/>
          </p:cNvSpPr>
          <p:nvPr/>
        </p:nvSpPr>
        <p:spPr bwMode="auto">
          <a:xfrm>
            <a:off x="8910692" y="2238650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</a:t>
            </a:r>
            <a:endParaRPr kumimoji="1" lang="en-US" altLang="zh-CN" sz="2400" b="1" dirty="0"/>
          </a:p>
        </p:txBody>
      </p:sp>
      <p:sp>
        <p:nvSpPr>
          <p:cNvPr id="163" name="Oval 61"/>
          <p:cNvSpPr>
            <a:spLocks noChangeArrowheads="1"/>
          </p:cNvSpPr>
          <p:nvPr/>
        </p:nvSpPr>
        <p:spPr bwMode="auto">
          <a:xfrm>
            <a:off x="9825092" y="223576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</a:t>
            </a:r>
            <a:endParaRPr kumimoji="1" lang="en-US" altLang="zh-CN" sz="2400" b="1" dirty="0"/>
          </a:p>
        </p:txBody>
      </p:sp>
      <p:sp>
        <p:nvSpPr>
          <p:cNvPr id="164" name="Oval 66"/>
          <p:cNvSpPr>
            <a:spLocks noChangeArrowheads="1"/>
          </p:cNvSpPr>
          <p:nvPr/>
        </p:nvSpPr>
        <p:spPr bwMode="auto">
          <a:xfrm>
            <a:off x="9371001" y="155679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</a:t>
            </a:r>
            <a:endParaRPr kumimoji="1" lang="en-US" altLang="zh-CN" sz="2400" b="1" dirty="0"/>
          </a:p>
        </p:txBody>
      </p:sp>
      <p:sp>
        <p:nvSpPr>
          <p:cNvPr id="3" name="矩形 2"/>
          <p:cNvSpPr/>
          <p:nvPr/>
        </p:nvSpPr>
        <p:spPr>
          <a:xfrm>
            <a:off x="1856099" y="3442881"/>
            <a:ext cx="13716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{1,2,3}</a:t>
            </a:r>
            <a:endParaRPr lang="zh-CN" altLang="en-US" dirty="0"/>
          </a:p>
        </p:txBody>
      </p:sp>
      <p:sp>
        <p:nvSpPr>
          <p:cNvPr id="165" name="矩形 164"/>
          <p:cNvSpPr/>
          <p:nvPr/>
        </p:nvSpPr>
        <p:spPr>
          <a:xfrm>
            <a:off x="3789906" y="3442881"/>
            <a:ext cx="13716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{3,2,1}</a:t>
            </a:r>
            <a:endParaRPr lang="zh-CN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5519936" y="3442881"/>
            <a:ext cx="13716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{1,3,2}</a:t>
            </a:r>
            <a:endParaRPr lang="zh-CN" altLang="en-US" dirty="0"/>
          </a:p>
        </p:txBody>
      </p:sp>
      <p:sp>
        <p:nvSpPr>
          <p:cNvPr id="167" name="矩形 166"/>
          <p:cNvSpPr/>
          <p:nvPr/>
        </p:nvSpPr>
        <p:spPr>
          <a:xfrm>
            <a:off x="7260195" y="3442881"/>
            <a:ext cx="13716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{3,1,2}</a:t>
            </a:r>
            <a:endParaRPr lang="zh-CN" altLang="en-US" dirty="0"/>
          </a:p>
        </p:txBody>
      </p:sp>
      <p:sp>
        <p:nvSpPr>
          <p:cNvPr id="168" name="矩形 167"/>
          <p:cNvSpPr/>
          <p:nvPr/>
        </p:nvSpPr>
        <p:spPr>
          <a:xfrm>
            <a:off x="8980034" y="3140968"/>
            <a:ext cx="13716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{2,1,3}</a:t>
            </a:r>
            <a:endParaRPr lang="zh-CN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8980034" y="3442881"/>
            <a:ext cx="13716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{2,3,1}</a:t>
            </a:r>
            <a:endParaRPr lang="zh-CN" altLang="en-US" dirty="0"/>
          </a:p>
        </p:txBody>
      </p:sp>
      <p:sp>
        <p:nvSpPr>
          <p:cNvPr id="44" name="TextBox 20"/>
          <p:cNvSpPr txBox="1">
            <a:spLocks noChangeArrowheads="1"/>
          </p:cNvSpPr>
          <p:nvPr/>
        </p:nvSpPr>
        <p:spPr bwMode="auto">
          <a:xfrm>
            <a:off x="1964122" y="4418028"/>
            <a:ext cx="8496944" cy="1845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中序序列固定，有多少种可能的前序序列？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答案：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卡特兰数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等效于给定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个节点的二叉树形态数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57"/>
    </mc:Choice>
    <mc:Fallback>
      <p:transition spd="slow" advTm="157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ine 56"/>
          <p:cNvSpPr>
            <a:spLocks noChangeShapeType="1"/>
          </p:cNvSpPr>
          <p:nvPr/>
        </p:nvSpPr>
        <p:spPr bwMode="auto">
          <a:xfrm>
            <a:off x="8689804" y="4267188"/>
            <a:ext cx="263394" cy="55452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Line 55"/>
          <p:cNvSpPr>
            <a:spLocks noChangeShapeType="1"/>
          </p:cNvSpPr>
          <p:nvPr/>
        </p:nvSpPr>
        <p:spPr bwMode="auto">
          <a:xfrm flipH="1">
            <a:off x="7532085" y="4888880"/>
            <a:ext cx="304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" name="Line 56"/>
          <p:cNvSpPr>
            <a:spLocks noChangeShapeType="1"/>
          </p:cNvSpPr>
          <p:nvPr/>
        </p:nvSpPr>
        <p:spPr bwMode="auto">
          <a:xfrm>
            <a:off x="8409494" y="5023285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Line 55"/>
          <p:cNvSpPr>
            <a:spLocks noChangeShapeType="1"/>
          </p:cNvSpPr>
          <p:nvPr/>
        </p:nvSpPr>
        <p:spPr bwMode="auto">
          <a:xfrm flipH="1">
            <a:off x="9417010" y="3274423"/>
            <a:ext cx="304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Line 58"/>
          <p:cNvSpPr>
            <a:spLocks noChangeShapeType="1"/>
          </p:cNvSpPr>
          <p:nvPr/>
        </p:nvSpPr>
        <p:spPr bwMode="auto">
          <a:xfrm flipH="1">
            <a:off x="8959810" y="2664823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58"/>
          <p:cNvSpPr>
            <a:spLocks noChangeShapeType="1"/>
          </p:cNvSpPr>
          <p:nvPr/>
        </p:nvSpPr>
        <p:spPr bwMode="auto">
          <a:xfrm flipH="1">
            <a:off x="7314809" y="4181806"/>
            <a:ext cx="244429" cy="63990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Oval 62"/>
          <p:cNvSpPr>
            <a:spLocks noChangeArrowheads="1"/>
          </p:cNvSpPr>
          <p:nvPr/>
        </p:nvSpPr>
        <p:spPr bwMode="auto">
          <a:xfrm>
            <a:off x="7041930" y="4644377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29</a:t>
            </a:r>
            <a:endParaRPr kumimoji="1" lang="en-US" altLang="zh-CN" sz="2400" b="1" dirty="0"/>
          </a:p>
        </p:txBody>
      </p:sp>
      <p:sp>
        <p:nvSpPr>
          <p:cNvPr id="123" name="Oval 67"/>
          <p:cNvSpPr>
            <a:spLocks noChangeArrowheads="1"/>
          </p:cNvSpPr>
          <p:nvPr/>
        </p:nvSpPr>
        <p:spPr bwMode="auto">
          <a:xfrm>
            <a:off x="7303485" y="541946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36</a:t>
            </a:r>
            <a:endParaRPr kumimoji="1" lang="en-US" altLang="zh-CN" sz="2400" b="1" dirty="0"/>
          </a:p>
        </p:txBody>
      </p:sp>
      <p:sp>
        <p:nvSpPr>
          <p:cNvPr id="115" name="Oval 65"/>
          <p:cNvSpPr>
            <a:spLocks noChangeArrowheads="1"/>
          </p:cNvSpPr>
          <p:nvPr/>
        </p:nvSpPr>
        <p:spPr bwMode="auto">
          <a:xfrm>
            <a:off x="8434714" y="543622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50</a:t>
            </a:r>
            <a:endParaRPr kumimoji="1" lang="en-US" altLang="zh-CN" sz="2400" b="1" dirty="0"/>
          </a:p>
        </p:txBody>
      </p:sp>
      <p:sp>
        <p:nvSpPr>
          <p:cNvPr id="112" name="Oval 65"/>
          <p:cNvSpPr>
            <a:spLocks noChangeArrowheads="1"/>
          </p:cNvSpPr>
          <p:nvPr/>
        </p:nvSpPr>
        <p:spPr bwMode="auto">
          <a:xfrm>
            <a:off x="8722759" y="46531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56</a:t>
            </a:r>
            <a:endParaRPr kumimoji="1" lang="en-US" altLang="zh-CN" sz="2400" b="1" dirty="0"/>
          </a:p>
        </p:txBody>
      </p:sp>
      <p:sp>
        <p:nvSpPr>
          <p:cNvPr id="107" name="Oval 67"/>
          <p:cNvSpPr>
            <a:spLocks noChangeArrowheads="1"/>
          </p:cNvSpPr>
          <p:nvPr/>
        </p:nvSpPr>
        <p:spPr bwMode="auto">
          <a:xfrm>
            <a:off x="9188410" y="3804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93</a:t>
            </a:r>
            <a:endParaRPr kumimoji="1" lang="en-US" altLang="zh-CN" sz="2400" b="1" dirty="0"/>
          </a:p>
        </p:txBody>
      </p:sp>
      <p:sp>
        <p:nvSpPr>
          <p:cNvPr id="74" name="Oval 62"/>
          <p:cNvSpPr>
            <a:spLocks noChangeArrowheads="1"/>
          </p:cNvSpPr>
          <p:nvPr/>
        </p:nvSpPr>
        <p:spPr bwMode="auto">
          <a:xfrm>
            <a:off x="8731210" y="30458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73</a:t>
            </a:r>
            <a:endParaRPr kumimoji="1" lang="en-US" altLang="zh-CN" sz="2400" b="1" dirty="0"/>
          </a:p>
        </p:txBody>
      </p:sp>
      <p:sp>
        <p:nvSpPr>
          <p:cNvPr id="110" name="Line 58"/>
          <p:cNvSpPr>
            <a:spLocks noChangeShapeType="1"/>
          </p:cNvSpPr>
          <p:nvPr/>
        </p:nvSpPr>
        <p:spPr bwMode="auto">
          <a:xfrm flipH="1">
            <a:off x="8420015" y="4208956"/>
            <a:ext cx="134144" cy="517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二叉搜索树的删除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4824536" cy="2968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删除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删除节点后要保持二叉搜索树特性难（请神容易送神难）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情况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被删节点位于叶子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，只需将其父节点指向它的指针清零，再释放它即可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8114998" y="3381005"/>
            <a:ext cx="387612" cy="54858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Line 54"/>
          <p:cNvSpPr>
            <a:spLocks noChangeShapeType="1"/>
          </p:cNvSpPr>
          <p:nvPr/>
        </p:nvSpPr>
        <p:spPr bwMode="auto">
          <a:xfrm flipH="1">
            <a:off x="8121610" y="2664823"/>
            <a:ext cx="228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Line 56"/>
          <p:cNvSpPr>
            <a:spLocks noChangeShapeType="1"/>
          </p:cNvSpPr>
          <p:nvPr/>
        </p:nvSpPr>
        <p:spPr bwMode="auto">
          <a:xfrm>
            <a:off x="9417010" y="2664823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Line 57"/>
          <p:cNvSpPr>
            <a:spLocks noChangeShapeType="1"/>
          </p:cNvSpPr>
          <p:nvPr/>
        </p:nvSpPr>
        <p:spPr bwMode="auto">
          <a:xfrm flipH="1">
            <a:off x="8426410" y="1979023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Line 59"/>
          <p:cNvSpPr>
            <a:spLocks noChangeShapeType="1"/>
          </p:cNvSpPr>
          <p:nvPr/>
        </p:nvSpPr>
        <p:spPr bwMode="auto">
          <a:xfrm>
            <a:off x="8959810" y="1979023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Oval 60"/>
          <p:cNvSpPr>
            <a:spLocks noChangeArrowheads="1"/>
          </p:cNvSpPr>
          <p:nvPr/>
        </p:nvSpPr>
        <p:spPr bwMode="auto">
          <a:xfrm>
            <a:off x="8655010" y="15980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62</a:t>
            </a:r>
            <a:endParaRPr kumimoji="1" lang="en-US" altLang="zh-CN" sz="2400" b="1" dirty="0"/>
          </a:p>
        </p:txBody>
      </p:sp>
      <p:sp>
        <p:nvSpPr>
          <p:cNvPr id="73" name="Oval 61"/>
          <p:cNvSpPr>
            <a:spLocks noChangeArrowheads="1"/>
          </p:cNvSpPr>
          <p:nvPr/>
        </p:nvSpPr>
        <p:spPr bwMode="auto">
          <a:xfrm>
            <a:off x="9112210" y="22838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88</a:t>
            </a:r>
            <a:endParaRPr kumimoji="1" lang="en-US" altLang="zh-CN" sz="2400" b="1" dirty="0"/>
          </a:p>
        </p:txBody>
      </p:sp>
      <p:sp>
        <p:nvSpPr>
          <p:cNvPr id="103" name="Oval 63"/>
          <p:cNvSpPr>
            <a:spLocks noChangeArrowheads="1"/>
          </p:cNvSpPr>
          <p:nvPr/>
        </p:nvSpPr>
        <p:spPr bwMode="auto">
          <a:xfrm>
            <a:off x="8346904" y="3819885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51</a:t>
            </a:r>
            <a:endParaRPr kumimoji="1" lang="en-US" altLang="zh-CN" sz="2400" b="1" dirty="0"/>
          </a:p>
        </p:txBody>
      </p:sp>
      <p:sp>
        <p:nvSpPr>
          <p:cNvPr id="104" name="Oval 64"/>
          <p:cNvSpPr>
            <a:spLocks noChangeArrowheads="1"/>
          </p:cNvSpPr>
          <p:nvPr/>
        </p:nvSpPr>
        <p:spPr bwMode="auto">
          <a:xfrm>
            <a:off x="8197810" y="22838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58</a:t>
            </a:r>
            <a:endParaRPr kumimoji="1" lang="en-US" altLang="zh-CN" sz="2400" b="1" dirty="0"/>
          </a:p>
        </p:txBody>
      </p:sp>
      <p:sp>
        <p:nvSpPr>
          <p:cNvPr id="105" name="Oval 65"/>
          <p:cNvSpPr>
            <a:spLocks noChangeArrowheads="1"/>
          </p:cNvSpPr>
          <p:nvPr/>
        </p:nvSpPr>
        <p:spPr bwMode="auto">
          <a:xfrm>
            <a:off x="9493210" y="30458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99</a:t>
            </a:r>
            <a:endParaRPr kumimoji="1" lang="en-US" altLang="zh-CN" sz="2400" b="1" dirty="0"/>
          </a:p>
        </p:txBody>
      </p:sp>
      <p:sp>
        <p:nvSpPr>
          <p:cNvPr id="111" name="Oval 62"/>
          <p:cNvSpPr>
            <a:spLocks noChangeArrowheads="1"/>
          </p:cNvSpPr>
          <p:nvPr/>
        </p:nvSpPr>
        <p:spPr bwMode="auto">
          <a:xfrm>
            <a:off x="8129914" y="46531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49</a:t>
            </a:r>
            <a:endParaRPr kumimoji="1" lang="en-US" altLang="zh-CN" sz="2400" b="1" dirty="0"/>
          </a:p>
        </p:txBody>
      </p:sp>
      <p:sp>
        <p:nvSpPr>
          <p:cNvPr id="117" name="Line 56"/>
          <p:cNvSpPr>
            <a:spLocks noChangeShapeType="1"/>
          </p:cNvSpPr>
          <p:nvPr/>
        </p:nvSpPr>
        <p:spPr bwMode="auto">
          <a:xfrm>
            <a:off x="7619609" y="4181806"/>
            <a:ext cx="197201" cy="5447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Line 59"/>
          <p:cNvSpPr>
            <a:spLocks noChangeShapeType="1"/>
          </p:cNvSpPr>
          <p:nvPr/>
        </p:nvSpPr>
        <p:spPr bwMode="auto">
          <a:xfrm flipH="1">
            <a:off x="7664410" y="3418753"/>
            <a:ext cx="298188" cy="54147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Oval 61"/>
          <p:cNvSpPr>
            <a:spLocks noChangeArrowheads="1"/>
          </p:cNvSpPr>
          <p:nvPr/>
        </p:nvSpPr>
        <p:spPr bwMode="auto">
          <a:xfrm>
            <a:off x="7365477" y="380779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35</a:t>
            </a:r>
            <a:endParaRPr kumimoji="1" lang="en-US" altLang="zh-CN" sz="2400" b="1" dirty="0"/>
          </a:p>
        </p:txBody>
      </p:sp>
      <p:sp>
        <p:nvSpPr>
          <p:cNvPr id="122" name="Oval 65"/>
          <p:cNvSpPr>
            <a:spLocks noChangeArrowheads="1"/>
          </p:cNvSpPr>
          <p:nvPr/>
        </p:nvSpPr>
        <p:spPr bwMode="auto">
          <a:xfrm>
            <a:off x="7616358" y="46531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37</a:t>
            </a:r>
            <a:endParaRPr kumimoji="1" lang="en-US" altLang="zh-CN" sz="2400" b="1" dirty="0"/>
          </a:p>
        </p:txBody>
      </p:sp>
      <p:sp>
        <p:nvSpPr>
          <p:cNvPr id="106" name="Oval 66"/>
          <p:cNvSpPr>
            <a:spLocks noChangeArrowheads="1"/>
          </p:cNvSpPr>
          <p:nvPr/>
        </p:nvSpPr>
        <p:spPr bwMode="auto">
          <a:xfrm>
            <a:off x="7816810" y="30458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47</a:t>
            </a:r>
            <a:endParaRPr kumimoji="1" lang="en-US" altLang="zh-CN" sz="2400" b="1" dirty="0"/>
          </a:p>
        </p:txBody>
      </p:sp>
      <p:sp>
        <p:nvSpPr>
          <p:cNvPr id="4" name="乘号 3"/>
          <p:cNvSpPr/>
          <p:nvPr/>
        </p:nvSpPr>
        <p:spPr bwMode="auto">
          <a:xfrm>
            <a:off x="7185329" y="4246039"/>
            <a:ext cx="482665" cy="481072"/>
          </a:xfrm>
          <a:prstGeom prst="mathMultiply">
            <a:avLst>
              <a:gd name="adj1" fmla="val 13299"/>
            </a:avLst>
          </a:prstGeom>
          <a:solidFill>
            <a:srgbClr val="FF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0" name="乘号 129"/>
          <p:cNvSpPr/>
          <p:nvPr/>
        </p:nvSpPr>
        <p:spPr bwMode="auto">
          <a:xfrm>
            <a:off x="7464152" y="5036160"/>
            <a:ext cx="482665" cy="481072"/>
          </a:xfrm>
          <a:prstGeom prst="mathMultiply">
            <a:avLst>
              <a:gd name="adj1" fmla="val 13299"/>
            </a:avLst>
          </a:prstGeom>
          <a:solidFill>
            <a:srgbClr val="FF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1" name="乘号 130"/>
          <p:cNvSpPr/>
          <p:nvPr/>
        </p:nvSpPr>
        <p:spPr bwMode="auto">
          <a:xfrm>
            <a:off x="8328248" y="5013176"/>
            <a:ext cx="482665" cy="481072"/>
          </a:xfrm>
          <a:prstGeom prst="mathMultiply">
            <a:avLst>
              <a:gd name="adj1" fmla="val 13299"/>
            </a:avLst>
          </a:prstGeom>
          <a:solidFill>
            <a:srgbClr val="FF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2" name="乘号 131"/>
          <p:cNvSpPr/>
          <p:nvPr/>
        </p:nvSpPr>
        <p:spPr bwMode="auto">
          <a:xfrm>
            <a:off x="8537935" y="4219802"/>
            <a:ext cx="482665" cy="481072"/>
          </a:xfrm>
          <a:prstGeom prst="mathMultiply">
            <a:avLst>
              <a:gd name="adj1" fmla="val 13299"/>
            </a:avLst>
          </a:prstGeom>
          <a:solidFill>
            <a:srgbClr val="FF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3" name="乘号 132"/>
          <p:cNvSpPr/>
          <p:nvPr/>
        </p:nvSpPr>
        <p:spPr bwMode="auto">
          <a:xfrm>
            <a:off x="8891914" y="2690508"/>
            <a:ext cx="482665" cy="481072"/>
          </a:xfrm>
          <a:prstGeom prst="mathMultiply">
            <a:avLst>
              <a:gd name="adj1" fmla="val 13299"/>
            </a:avLst>
          </a:prstGeom>
          <a:solidFill>
            <a:srgbClr val="FF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4" name="乘号 133"/>
          <p:cNvSpPr/>
          <p:nvPr/>
        </p:nvSpPr>
        <p:spPr bwMode="auto">
          <a:xfrm>
            <a:off x="9321439" y="3419375"/>
            <a:ext cx="482665" cy="481072"/>
          </a:xfrm>
          <a:prstGeom prst="mathMultiply">
            <a:avLst>
              <a:gd name="adj1" fmla="val 13299"/>
            </a:avLst>
          </a:prstGeom>
          <a:solidFill>
            <a:srgbClr val="FF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4" name="Oval 62"/>
          <p:cNvSpPr>
            <a:spLocks noChangeArrowheads="1"/>
          </p:cNvSpPr>
          <p:nvPr/>
        </p:nvSpPr>
        <p:spPr bwMode="auto">
          <a:xfrm>
            <a:off x="7041930" y="4644377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29</a:t>
            </a:r>
            <a:endParaRPr kumimoji="1" lang="en-US" altLang="zh-CN" sz="2400" b="1" dirty="0"/>
          </a:p>
        </p:txBody>
      </p:sp>
      <p:sp>
        <p:nvSpPr>
          <p:cNvPr id="125" name="Oval 67"/>
          <p:cNvSpPr>
            <a:spLocks noChangeArrowheads="1"/>
          </p:cNvSpPr>
          <p:nvPr/>
        </p:nvSpPr>
        <p:spPr bwMode="auto">
          <a:xfrm>
            <a:off x="7303485" y="5419468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36</a:t>
            </a:r>
            <a:endParaRPr kumimoji="1" lang="en-US" altLang="zh-CN" sz="2400" b="1" dirty="0"/>
          </a:p>
        </p:txBody>
      </p:sp>
      <p:sp>
        <p:nvSpPr>
          <p:cNvPr id="127" name="Oval 65"/>
          <p:cNvSpPr>
            <a:spLocks noChangeArrowheads="1"/>
          </p:cNvSpPr>
          <p:nvPr/>
        </p:nvSpPr>
        <p:spPr bwMode="auto">
          <a:xfrm>
            <a:off x="8722759" y="4653136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56</a:t>
            </a:r>
            <a:endParaRPr kumimoji="1" lang="en-US" altLang="zh-CN" sz="2400" b="1" dirty="0"/>
          </a:p>
        </p:txBody>
      </p:sp>
      <p:sp>
        <p:nvSpPr>
          <p:cNvPr id="126" name="Oval 65"/>
          <p:cNvSpPr>
            <a:spLocks noChangeArrowheads="1"/>
          </p:cNvSpPr>
          <p:nvPr/>
        </p:nvSpPr>
        <p:spPr bwMode="auto">
          <a:xfrm>
            <a:off x="8434714" y="5436226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50</a:t>
            </a:r>
            <a:endParaRPr kumimoji="1" lang="en-US" altLang="zh-CN" sz="2400" b="1" dirty="0"/>
          </a:p>
        </p:txBody>
      </p:sp>
      <p:sp>
        <p:nvSpPr>
          <p:cNvPr id="128" name="Oval 62"/>
          <p:cNvSpPr>
            <a:spLocks noChangeArrowheads="1"/>
          </p:cNvSpPr>
          <p:nvPr/>
        </p:nvSpPr>
        <p:spPr bwMode="auto">
          <a:xfrm>
            <a:off x="8731210" y="3045823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73</a:t>
            </a:r>
            <a:endParaRPr kumimoji="1" lang="en-US" altLang="zh-CN" sz="2400" b="1" dirty="0"/>
          </a:p>
        </p:txBody>
      </p:sp>
      <p:sp>
        <p:nvSpPr>
          <p:cNvPr id="129" name="Oval 67"/>
          <p:cNvSpPr>
            <a:spLocks noChangeArrowheads="1"/>
          </p:cNvSpPr>
          <p:nvPr/>
        </p:nvSpPr>
        <p:spPr bwMode="auto">
          <a:xfrm>
            <a:off x="9188410" y="3804936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93</a:t>
            </a:r>
            <a:endParaRPr kumimoji="1" lang="en-US" altLang="zh-CN" sz="2400" b="1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ldLvl="0" animBg="1"/>
      <p:bldP spid="116" grpId="0" bldLvl="0" animBg="1"/>
      <p:bldP spid="114" grpId="0" bldLvl="0" animBg="1"/>
      <p:bldP spid="66" grpId="0" bldLvl="0" animBg="1"/>
      <p:bldP spid="69" grpId="0" bldLvl="0" animBg="1"/>
      <p:bldP spid="118" grpId="0" bldLvl="0" animBg="1"/>
      <p:bldP spid="121" grpId="0" bldLvl="0" animBg="1"/>
      <p:bldP spid="123" grpId="0" bldLvl="0" animBg="1"/>
      <p:bldP spid="115" grpId="0" bldLvl="0" animBg="1"/>
      <p:bldP spid="112" grpId="0" bldLvl="0" animBg="1"/>
      <p:bldP spid="107" grpId="0" bldLvl="0" animBg="1"/>
      <p:bldP spid="74" grpId="0" bldLvl="0" animBg="1"/>
      <p:bldP spid="4" grpId="0" bldLvl="0" animBg="1"/>
      <p:bldP spid="4" grpId="1" bldLvl="0" animBg="1"/>
      <p:bldP spid="130" grpId="0" bldLvl="0" animBg="1"/>
      <p:bldP spid="130" grpId="1" bldLvl="0" animBg="1"/>
      <p:bldP spid="131" grpId="0" bldLvl="0" animBg="1"/>
      <p:bldP spid="131" grpId="1" bldLvl="0" animBg="1"/>
      <p:bldP spid="132" grpId="0" bldLvl="0" animBg="1"/>
      <p:bldP spid="132" grpId="1" bldLvl="0" animBg="1"/>
      <p:bldP spid="133" grpId="0" bldLvl="0" animBg="1"/>
      <p:bldP spid="133" grpId="1" bldLvl="0" animBg="1"/>
      <p:bldP spid="134" grpId="0" bldLvl="0" animBg="1"/>
      <p:bldP spid="134" grpId="1" bldLvl="0" animBg="1"/>
      <p:bldP spid="124" grpId="0" bldLvl="0" animBg="1"/>
      <p:bldP spid="124" grpId="1" bldLvl="0" animBg="1"/>
      <p:bldP spid="125" grpId="0" bldLvl="0" animBg="1"/>
      <p:bldP spid="125" grpId="1" bldLvl="0" animBg="1"/>
      <p:bldP spid="127" grpId="0" bldLvl="0" animBg="1"/>
      <p:bldP spid="127" grpId="1" bldLvl="0" animBg="1"/>
      <p:bldP spid="126" grpId="0" bldLvl="0" animBg="1"/>
      <p:bldP spid="126" grpId="1" bldLvl="0" animBg="1"/>
      <p:bldP spid="128" grpId="0" bldLvl="0" animBg="1"/>
      <p:bldP spid="128" grpId="1" bldLvl="0" animBg="1"/>
      <p:bldP spid="129" grpId="0" bldLvl="0" animBg="1"/>
      <p:bldP spid="129" grpId="1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ine 58"/>
          <p:cNvSpPr>
            <a:spLocks noChangeShapeType="1"/>
          </p:cNvSpPr>
          <p:nvPr/>
        </p:nvSpPr>
        <p:spPr bwMode="auto">
          <a:xfrm flipH="1">
            <a:off x="8420015" y="4208956"/>
            <a:ext cx="134144" cy="517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二叉搜索树的删除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4824536" cy="41541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删除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删除节点后要保持二叉搜索树特性难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情况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被删节点位于叶子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，只需将其父节点指向它的指针清零，再释放它即可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情况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被删节点左子树为空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，用被删节点右子树顶替，再释放它即可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8114998" y="3381005"/>
            <a:ext cx="387612" cy="54858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Line 54"/>
          <p:cNvSpPr>
            <a:spLocks noChangeShapeType="1"/>
          </p:cNvSpPr>
          <p:nvPr/>
        </p:nvSpPr>
        <p:spPr bwMode="auto">
          <a:xfrm flipH="1">
            <a:off x="8121610" y="2664823"/>
            <a:ext cx="228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Line 56"/>
          <p:cNvSpPr>
            <a:spLocks noChangeShapeType="1"/>
          </p:cNvSpPr>
          <p:nvPr/>
        </p:nvSpPr>
        <p:spPr bwMode="auto">
          <a:xfrm>
            <a:off x="9417010" y="2664823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Line 57"/>
          <p:cNvSpPr>
            <a:spLocks noChangeShapeType="1"/>
          </p:cNvSpPr>
          <p:nvPr/>
        </p:nvSpPr>
        <p:spPr bwMode="auto">
          <a:xfrm flipH="1">
            <a:off x="8426410" y="1979023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Line 59"/>
          <p:cNvSpPr>
            <a:spLocks noChangeShapeType="1"/>
          </p:cNvSpPr>
          <p:nvPr/>
        </p:nvSpPr>
        <p:spPr bwMode="auto">
          <a:xfrm>
            <a:off x="8959810" y="1979023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Oval 60"/>
          <p:cNvSpPr>
            <a:spLocks noChangeArrowheads="1"/>
          </p:cNvSpPr>
          <p:nvPr/>
        </p:nvSpPr>
        <p:spPr bwMode="auto">
          <a:xfrm>
            <a:off x="8655010" y="15980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62</a:t>
            </a:r>
            <a:endParaRPr kumimoji="1" lang="en-US" altLang="zh-CN" sz="2400" b="1" dirty="0"/>
          </a:p>
        </p:txBody>
      </p:sp>
      <p:sp>
        <p:nvSpPr>
          <p:cNvPr id="73" name="Oval 61"/>
          <p:cNvSpPr>
            <a:spLocks noChangeArrowheads="1"/>
          </p:cNvSpPr>
          <p:nvPr/>
        </p:nvSpPr>
        <p:spPr bwMode="auto">
          <a:xfrm>
            <a:off x="9112210" y="2280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88</a:t>
            </a:r>
            <a:endParaRPr kumimoji="1" lang="en-US" altLang="zh-CN" sz="2400" b="1" dirty="0"/>
          </a:p>
        </p:txBody>
      </p:sp>
      <p:sp>
        <p:nvSpPr>
          <p:cNvPr id="103" name="Oval 63"/>
          <p:cNvSpPr>
            <a:spLocks noChangeArrowheads="1"/>
          </p:cNvSpPr>
          <p:nvPr/>
        </p:nvSpPr>
        <p:spPr bwMode="auto">
          <a:xfrm>
            <a:off x="8346904" y="3819885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51</a:t>
            </a:r>
            <a:endParaRPr kumimoji="1" lang="en-US" altLang="zh-CN" sz="2400" b="1" dirty="0"/>
          </a:p>
        </p:txBody>
      </p:sp>
      <p:sp>
        <p:nvSpPr>
          <p:cNvPr id="104" name="Oval 64"/>
          <p:cNvSpPr>
            <a:spLocks noChangeArrowheads="1"/>
          </p:cNvSpPr>
          <p:nvPr/>
        </p:nvSpPr>
        <p:spPr bwMode="auto">
          <a:xfrm>
            <a:off x="8197810" y="22838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58</a:t>
            </a:r>
            <a:endParaRPr kumimoji="1" lang="en-US" altLang="zh-CN" sz="2400" b="1" dirty="0"/>
          </a:p>
        </p:txBody>
      </p:sp>
      <p:sp>
        <p:nvSpPr>
          <p:cNvPr id="109" name="Line 56"/>
          <p:cNvSpPr>
            <a:spLocks noChangeShapeType="1"/>
          </p:cNvSpPr>
          <p:nvPr/>
        </p:nvSpPr>
        <p:spPr bwMode="auto">
          <a:xfrm>
            <a:off x="8689804" y="4267188"/>
            <a:ext cx="263394" cy="55452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Oval 65"/>
          <p:cNvSpPr>
            <a:spLocks noChangeArrowheads="1"/>
          </p:cNvSpPr>
          <p:nvPr/>
        </p:nvSpPr>
        <p:spPr bwMode="auto">
          <a:xfrm>
            <a:off x="8722759" y="46531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56</a:t>
            </a:r>
            <a:endParaRPr kumimoji="1" lang="en-US" altLang="zh-CN" sz="2400" b="1" dirty="0"/>
          </a:p>
        </p:txBody>
      </p:sp>
      <p:sp>
        <p:nvSpPr>
          <p:cNvPr id="114" name="Line 56"/>
          <p:cNvSpPr>
            <a:spLocks noChangeShapeType="1"/>
          </p:cNvSpPr>
          <p:nvPr/>
        </p:nvSpPr>
        <p:spPr bwMode="auto">
          <a:xfrm>
            <a:off x="8409494" y="5023285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Oval 62"/>
          <p:cNvSpPr>
            <a:spLocks noChangeArrowheads="1"/>
          </p:cNvSpPr>
          <p:nvPr/>
        </p:nvSpPr>
        <p:spPr bwMode="auto">
          <a:xfrm>
            <a:off x="8124538" y="4647711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49</a:t>
            </a:r>
            <a:endParaRPr kumimoji="1" lang="en-US" altLang="zh-CN" sz="2400" b="1" dirty="0"/>
          </a:p>
        </p:txBody>
      </p:sp>
      <p:sp>
        <p:nvSpPr>
          <p:cNvPr id="116" name="Line 55"/>
          <p:cNvSpPr>
            <a:spLocks noChangeShapeType="1"/>
          </p:cNvSpPr>
          <p:nvPr/>
        </p:nvSpPr>
        <p:spPr bwMode="auto">
          <a:xfrm flipH="1">
            <a:off x="7532085" y="4888880"/>
            <a:ext cx="304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Line 56"/>
          <p:cNvSpPr>
            <a:spLocks noChangeShapeType="1"/>
          </p:cNvSpPr>
          <p:nvPr/>
        </p:nvSpPr>
        <p:spPr bwMode="auto">
          <a:xfrm>
            <a:off x="7619609" y="4181806"/>
            <a:ext cx="197201" cy="5447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58"/>
          <p:cNvSpPr>
            <a:spLocks noChangeShapeType="1"/>
          </p:cNvSpPr>
          <p:nvPr/>
        </p:nvSpPr>
        <p:spPr bwMode="auto">
          <a:xfrm flipH="1">
            <a:off x="7314809" y="4181806"/>
            <a:ext cx="244429" cy="63990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Line 59"/>
          <p:cNvSpPr>
            <a:spLocks noChangeShapeType="1"/>
          </p:cNvSpPr>
          <p:nvPr/>
        </p:nvSpPr>
        <p:spPr bwMode="auto">
          <a:xfrm flipH="1">
            <a:off x="7664410" y="3418753"/>
            <a:ext cx="298188" cy="54147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Oval 61"/>
          <p:cNvSpPr>
            <a:spLocks noChangeArrowheads="1"/>
          </p:cNvSpPr>
          <p:nvPr/>
        </p:nvSpPr>
        <p:spPr bwMode="auto">
          <a:xfrm>
            <a:off x="7365477" y="380779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35</a:t>
            </a:r>
            <a:endParaRPr kumimoji="1" lang="en-US" altLang="zh-CN" sz="2400" b="1" dirty="0"/>
          </a:p>
        </p:txBody>
      </p:sp>
      <p:sp>
        <p:nvSpPr>
          <p:cNvPr id="121" name="Oval 62"/>
          <p:cNvSpPr>
            <a:spLocks noChangeArrowheads="1"/>
          </p:cNvSpPr>
          <p:nvPr/>
        </p:nvSpPr>
        <p:spPr bwMode="auto">
          <a:xfrm>
            <a:off x="7041930" y="4644377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29</a:t>
            </a:r>
            <a:endParaRPr kumimoji="1" lang="en-US" altLang="zh-CN" sz="2400" b="1" dirty="0"/>
          </a:p>
        </p:txBody>
      </p:sp>
      <p:sp>
        <p:nvSpPr>
          <p:cNvPr id="122" name="Oval 65"/>
          <p:cNvSpPr>
            <a:spLocks noChangeArrowheads="1"/>
          </p:cNvSpPr>
          <p:nvPr/>
        </p:nvSpPr>
        <p:spPr bwMode="auto">
          <a:xfrm>
            <a:off x="7616358" y="46531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37</a:t>
            </a:r>
            <a:endParaRPr kumimoji="1" lang="en-US" altLang="zh-CN" sz="2400" b="1" dirty="0"/>
          </a:p>
        </p:txBody>
      </p:sp>
      <p:sp>
        <p:nvSpPr>
          <p:cNvPr id="123" name="Oval 67"/>
          <p:cNvSpPr>
            <a:spLocks noChangeArrowheads="1"/>
          </p:cNvSpPr>
          <p:nvPr/>
        </p:nvSpPr>
        <p:spPr bwMode="auto">
          <a:xfrm>
            <a:off x="7303485" y="541946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36</a:t>
            </a:r>
            <a:endParaRPr kumimoji="1" lang="en-US" altLang="zh-CN" sz="2400" b="1" dirty="0"/>
          </a:p>
        </p:txBody>
      </p:sp>
      <p:sp>
        <p:nvSpPr>
          <p:cNvPr id="106" name="Oval 66"/>
          <p:cNvSpPr>
            <a:spLocks noChangeArrowheads="1"/>
          </p:cNvSpPr>
          <p:nvPr/>
        </p:nvSpPr>
        <p:spPr bwMode="auto">
          <a:xfrm>
            <a:off x="7816810" y="30458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47</a:t>
            </a:r>
            <a:endParaRPr kumimoji="1" lang="en-US" altLang="zh-CN" sz="2400" b="1" dirty="0"/>
          </a:p>
        </p:txBody>
      </p:sp>
      <p:sp>
        <p:nvSpPr>
          <p:cNvPr id="135" name="Oval 65"/>
          <p:cNvSpPr>
            <a:spLocks noChangeArrowheads="1"/>
          </p:cNvSpPr>
          <p:nvPr/>
        </p:nvSpPr>
        <p:spPr bwMode="auto">
          <a:xfrm>
            <a:off x="8124538" y="4647711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49</a:t>
            </a:r>
            <a:endParaRPr kumimoji="1" lang="en-US" altLang="zh-CN" sz="2400" b="1" dirty="0"/>
          </a:p>
        </p:txBody>
      </p:sp>
      <p:sp>
        <p:nvSpPr>
          <p:cNvPr id="138" name="Oval 61"/>
          <p:cNvSpPr>
            <a:spLocks noChangeArrowheads="1"/>
          </p:cNvSpPr>
          <p:nvPr/>
        </p:nvSpPr>
        <p:spPr bwMode="auto">
          <a:xfrm>
            <a:off x="9112210" y="2280936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88</a:t>
            </a:r>
            <a:endParaRPr kumimoji="1" lang="en-US" altLang="zh-CN" sz="24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9188410" y="3045823"/>
            <a:ext cx="762000" cy="1216313"/>
            <a:chOff x="7664410" y="3045823"/>
            <a:chExt cx="762000" cy="1216313"/>
          </a:xfrm>
        </p:grpSpPr>
        <p:sp>
          <p:nvSpPr>
            <p:cNvPr id="66" name="Line 55"/>
            <p:cNvSpPr>
              <a:spLocks noChangeShapeType="1"/>
            </p:cNvSpPr>
            <p:nvPr/>
          </p:nvSpPr>
          <p:spPr bwMode="auto">
            <a:xfrm flipH="1">
              <a:off x="7893010" y="3274423"/>
              <a:ext cx="304800" cy="685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Oval 65"/>
            <p:cNvSpPr>
              <a:spLocks noChangeArrowheads="1"/>
            </p:cNvSpPr>
            <p:nvPr/>
          </p:nvSpPr>
          <p:spPr bwMode="auto">
            <a:xfrm>
              <a:off x="7969210" y="3045823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99</a:t>
              </a:r>
              <a:endParaRPr kumimoji="1" lang="en-US" altLang="zh-CN" sz="2400" b="1" dirty="0"/>
            </a:p>
          </p:txBody>
        </p:sp>
        <p:sp>
          <p:nvSpPr>
            <p:cNvPr id="107" name="Oval 67"/>
            <p:cNvSpPr>
              <a:spLocks noChangeArrowheads="1"/>
            </p:cNvSpPr>
            <p:nvPr/>
          </p:nvSpPr>
          <p:spPr bwMode="auto">
            <a:xfrm>
              <a:off x="7664410" y="3804936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93</a:t>
              </a:r>
              <a:endParaRPr kumimoji="1" lang="en-US" altLang="zh-CN" sz="2400" b="1" dirty="0"/>
            </a:p>
          </p:txBody>
        </p:sp>
      </p:grpSp>
      <p:sp>
        <p:nvSpPr>
          <p:cNvPr id="115" name="Oval 65"/>
          <p:cNvSpPr>
            <a:spLocks noChangeArrowheads="1"/>
          </p:cNvSpPr>
          <p:nvPr/>
        </p:nvSpPr>
        <p:spPr bwMode="auto">
          <a:xfrm>
            <a:off x="8434714" y="543622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50</a:t>
            </a:r>
            <a:endParaRPr kumimoji="1" lang="en-US" altLang="zh-CN" sz="2400" b="1" dirty="0"/>
          </a:p>
        </p:txBody>
      </p:sp>
      <p:sp>
        <p:nvSpPr>
          <p:cNvPr id="34" name="矩形 33"/>
          <p:cNvSpPr/>
          <p:nvPr/>
        </p:nvSpPr>
        <p:spPr>
          <a:xfrm>
            <a:off x="2788485" y="5116290"/>
            <a:ext cx="4315627" cy="151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US" altLang="zh-CN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temp = 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sz="2000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2000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以</a:t>
            </a:r>
            <a:r>
              <a:rPr lang="en-US" altLang="zh-CN" sz="2000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temp</a:t>
            </a:r>
            <a:r>
              <a:rPr lang="zh-CN" altLang="en-US" sz="2000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指向即将删除节点</a:t>
            </a:r>
            <a:endParaRPr lang="en-US" altLang="zh-CN" sz="2000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-&gt;right;      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sz="2000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左子树空，地址更新为右孩子地址</a:t>
            </a:r>
            <a:endParaRPr lang="en-US" altLang="zh-CN" sz="2000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delete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temp;       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sz="2000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2000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删除节点</a:t>
            </a:r>
            <a:endParaRPr lang="en-US" altLang="zh-CN" sz="2000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575980" y="2432240"/>
            <a:ext cx="775763" cy="420696"/>
            <a:chOff x="8051980" y="2432240"/>
            <a:chExt cx="775763" cy="420696"/>
          </a:xfrm>
        </p:grpSpPr>
        <p:cxnSp>
          <p:nvCxnSpPr>
            <p:cNvPr id="35" name="直接箭头连接符 34"/>
            <p:cNvCxnSpPr/>
            <p:nvPr/>
          </p:nvCxnSpPr>
          <p:spPr bwMode="auto">
            <a:xfrm flipH="1" flipV="1">
              <a:off x="8051980" y="2548971"/>
              <a:ext cx="450630" cy="1158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lg" len="lg"/>
            </a:ln>
            <a:effectLst/>
          </p:spPr>
        </p:cxnSp>
        <p:sp>
          <p:nvSpPr>
            <p:cNvPr id="36" name="Oval 67"/>
            <p:cNvSpPr>
              <a:spLocks noChangeArrowheads="1"/>
            </p:cNvSpPr>
            <p:nvPr/>
          </p:nvSpPr>
          <p:spPr bwMode="auto">
            <a:xfrm>
              <a:off x="8460432" y="2432240"/>
              <a:ext cx="367311" cy="420696"/>
            </a:xfrm>
            <a:prstGeom prst="ellipse">
              <a:avLst/>
            </a:prstGeom>
            <a:noFill/>
            <a:ln w="38100">
              <a:noFill/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p</a:t>
              </a:r>
              <a:endParaRPr kumimoji="1" lang="en-US" altLang="zh-CN" sz="2400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472296" y="1598023"/>
            <a:ext cx="879447" cy="685692"/>
            <a:chOff x="7948296" y="1598023"/>
            <a:chExt cx="879447" cy="685692"/>
          </a:xfrm>
        </p:grpSpPr>
        <p:cxnSp>
          <p:nvCxnSpPr>
            <p:cNvPr id="46" name="直接箭头连接符 45"/>
            <p:cNvCxnSpPr/>
            <p:nvPr/>
          </p:nvCxnSpPr>
          <p:spPr bwMode="auto">
            <a:xfrm flipH="1">
              <a:off x="7948296" y="1921077"/>
              <a:ext cx="173314" cy="3626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lg" len="lg"/>
            </a:ln>
            <a:effectLst/>
          </p:spPr>
        </p:cxnSp>
        <p:sp>
          <p:nvSpPr>
            <p:cNvPr id="47" name="Oval 67"/>
            <p:cNvSpPr>
              <a:spLocks noChangeArrowheads="1"/>
            </p:cNvSpPr>
            <p:nvPr/>
          </p:nvSpPr>
          <p:spPr bwMode="auto">
            <a:xfrm>
              <a:off x="8252233" y="1598023"/>
              <a:ext cx="575510" cy="420696"/>
            </a:xfrm>
            <a:prstGeom prst="ellipse">
              <a:avLst/>
            </a:prstGeom>
            <a:noFill/>
            <a:ln w="38100">
              <a:noFill/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temp</a:t>
              </a:r>
              <a:endParaRPr kumimoji="1" lang="en-US" altLang="zh-CN" sz="2400" b="1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892237" y="3310927"/>
            <a:ext cx="775763" cy="420696"/>
            <a:chOff x="8051980" y="2432240"/>
            <a:chExt cx="775763" cy="420696"/>
          </a:xfrm>
        </p:grpSpPr>
        <p:cxnSp>
          <p:nvCxnSpPr>
            <p:cNvPr id="51" name="直接箭头连接符 50"/>
            <p:cNvCxnSpPr/>
            <p:nvPr/>
          </p:nvCxnSpPr>
          <p:spPr bwMode="auto">
            <a:xfrm flipH="1" flipV="1">
              <a:off x="8051980" y="2548971"/>
              <a:ext cx="450630" cy="1158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lg" len="lg"/>
            </a:ln>
            <a:effectLst/>
          </p:spPr>
        </p:cxnSp>
        <p:sp>
          <p:nvSpPr>
            <p:cNvPr id="52" name="Oval 67"/>
            <p:cNvSpPr>
              <a:spLocks noChangeArrowheads="1"/>
            </p:cNvSpPr>
            <p:nvPr/>
          </p:nvSpPr>
          <p:spPr bwMode="auto">
            <a:xfrm>
              <a:off x="8460432" y="2432240"/>
              <a:ext cx="367311" cy="420696"/>
            </a:xfrm>
            <a:prstGeom prst="ellipse">
              <a:avLst/>
            </a:prstGeom>
            <a:noFill/>
            <a:ln w="38100">
              <a:noFill/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p</a:t>
              </a:r>
              <a:endParaRPr kumimoji="1" lang="en-US" altLang="zh-CN" sz="2400" b="1" dirty="0"/>
            </a:p>
          </p:txBody>
        </p:sp>
      </p:grpSp>
      <p:sp>
        <p:nvSpPr>
          <p:cNvPr id="53" name="Line 59"/>
          <p:cNvSpPr>
            <a:spLocks noChangeShapeType="1"/>
          </p:cNvSpPr>
          <p:nvPr/>
        </p:nvSpPr>
        <p:spPr bwMode="auto">
          <a:xfrm>
            <a:off x="8938334" y="2046668"/>
            <a:ext cx="637646" cy="10261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25818" y="4762629"/>
            <a:ext cx="47929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Remove(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&amp;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 </a:t>
            </a:r>
            <a:endParaRPr lang="zh-CN" altLang="en-US" sz="2000" dirty="0"/>
          </a:p>
        </p:txBody>
      </p:sp>
      <p:sp>
        <p:nvSpPr>
          <p:cNvPr id="55" name="矩形 54"/>
          <p:cNvSpPr/>
          <p:nvPr/>
        </p:nvSpPr>
        <p:spPr>
          <a:xfrm>
            <a:off x="2226626" y="6457890"/>
            <a:ext cx="3225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2000" dirty="0"/>
          </a:p>
        </p:txBody>
      </p:sp>
      <p:grpSp>
        <p:nvGrpSpPr>
          <p:cNvPr id="49" name="组合 48"/>
          <p:cNvGrpSpPr/>
          <p:nvPr/>
        </p:nvGrpSpPr>
        <p:grpSpPr>
          <a:xfrm>
            <a:off x="9045255" y="1127088"/>
            <a:ext cx="622422" cy="537890"/>
            <a:chOff x="8205321" y="2432240"/>
            <a:chExt cx="622422" cy="537890"/>
          </a:xfrm>
        </p:grpSpPr>
        <p:cxnSp>
          <p:nvCxnSpPr>
            <p:cNvPr id="54" name="直接箭头连接符 53"/>
            <p:cNvCxnSpPr>
              <a:endCxn id="72" idx="7"/>
            </p:cNvCxnSpPr>
            <p:nvPr/>
          </p:nvCxnSpPr>
          <p:spPr bwMode="auto">
            <a:xfrm flipH="1">
              <a:off x="8205321" y="2674575"/>
              <a:ext cx="134704" cy="2955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lg" len="lg"/>
            </a:ln>
            <a:effectLst/>
          </p:spPr>
        </p:cxnSp>
        <p:sp>
          <p:nvSpPr>
            <p:cNvPr id="56" name="Oval 67"/>
            <p:cNvSpPr>
              <a:spLocks noChangeArrowheads="1"/>
            </p:cNvSpPr>
            <p:nvPr/>
          </p:nvSpPr>
          <p:spPr bwMode="auto">
            <a:xfrm>
              <a:off x="8460432" y="2432240"/>
              <a:ext cx="367311" cy="420696"/>
            </a:xfrm>
            <a:prstGeom prst="ellipse">
              <a:avLst/>
            </a:prstGeom>
            <a:noFill/>
            <a:ln w="38100">
              <a:noFill/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hot</a:t>
              </a:r>
              <a:endParaRPr kumimoji="1" lang="en-US" altLang="zh-CN" sz="2400" b="1" dirty="0"/>
            </a:p>
          </p:txBody>
        </p:sp>
      </p:grpSp>
      <p:sp>
        <p:nvSpPr>
          <p:cNvPr id="58" name="TextBox 20"/>
          <p:cNvSpPr txBox="1">
            <a:spLocks noChangeArrowheads="1"/>
          </p:cNvSpPr>
          <p:nvPr/>
        </p:nvSpPr>
        <p:spPr bwMode="auto">
          <a:xfrm>
            <a:off x="4845112" y="6252563"/>
            <a:ext cx="5678745" cy="398780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z="2000" dirty="0"/>
              <a:t>调用函数来自父节点</a:t>
            </a:r>
            <a:r>
              <a:rPr lang="en-US" altLang="zh-CN" sz="2000" dirty="0"/>
              <a:t>Remove(</a:t>
            </a:r>
            <a:r>
              <a:rPr lang="en-US" altLang="zh-CN" sz="2000" dirty="0" err="1"/>
              <a:t>x,p</a:t>
            </a:r>
            <a:r>
              <a:rPr lang="en-US" altLang="zh-CN" sz="2000" dirty="0"/>
              <a:t>-&gt;right)</a:t>
            </a:r>
            <a:endParaRPr lang="en-US" altLang="zh-CN" sz="20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-0.03333 -0.1159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58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 bldLvl="0" animBg="1"/>
      <p:bldP spid="70" grpId="0" bldLvl="0" animBg="1"/>
      <p:bldP spid="73" grpId="1" bldLvl="0" animBg="1"/>
      <p:bldP spid="114" grpId="0" bldLvl="0" animBg="1"/>
      <p:bldP spid="111" grpId="0" bldLvl="0" animBg="1"/>
      <p:bldP spid="135" grpId="0" bldLvl="0" animBg="1"/>
      <p:bldP spid="135" grpId="1" bldLvl="0" animBg="1"/>
      <p:bldP spid="138" grpId="0" bldLvl="0" animBg="1"/>
      <p:bldP spid="138" grpId="2" bldLvl="0" animBg="1"/>
      <p:bldP spid="115" grpId="0" bldLvl="0" animBg="1"/>
      <p:bldP spid="53" grpId="1" bldLvl="0" animBg="1"/>
      <p:bldP spid="14" grpId="0"/>
      <p:bldP spid="55" grpId="0"/>
      <p:bldP spid="58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Line 54"/>
          <p:cNvSpPr>
            <a:spLocks noChangeShapeType="1"/>
          </p:cNvSpPr>
          <p:nvPr/>
        </p:nvSpPr>
        <p:spPr bwMode="auto">
          <a:xfrm flipH="1">
            <a:off x="8166770" y="2661936"/>
            <a:ext cx="228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二叉搜索树的删除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4824536" cy="57854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删除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删除节点后要保持二叉搜索树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特性难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情况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被删节点位于叶子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，只需将其父节点指向它的指针清零，再释放它即可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情况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被删节点左子树为空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，用被删节点右子树顶替，再释放它即可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情况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被删节点右子树为空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，用被删节点左子树顶替，再释放它即可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Line 55"/>
          <p:cNvSpPr>
            <a:spLocks noChangeShapeType="1"/>
          </p:cNvSpPr>
          <p:nvPr/>
        </p:nvSpPr>
        <p:spPr bwMode="auto">
          <a:xfrm>
            <a:off x="9767920" y="3296278"/>
            <a:ext cx="336857" cy="5807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Line 56"/>
          <p:cNvSpPr>
            <a:spLocks noChangeShapeType="1"/>
          </p:cNvSpPr>
          <p:nvPr/>
        </p:nvSpPr>
        <p:spPr bwMode="auto">
          <a:xfrm>
            <a:off x="9417010" y="2664823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Line 57"/>
          <p:cNvSpPr>
            <a:spLocks noChangeShapeType="1"/>
          </p:cNvSpPr>
          <p:nvPr/>
        </p:nvSpPr>
        <p:spPr bwMode="auto">
          <a:xfrm flipH="1">
            <a:off x="8426410" y="1979023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Line 59"/>
          <p:cNvSpPr>
            <a:spLocks noChangeShapeType="1"/>
          </p:cNvSpPr>
          <p:nvPr/>
        </p:nvSpPr>
        <p:spPr bwMode="auto">
          <a:xfrm>
            <a:off x="8959810" y="1979023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Oval 60"/>
          <p:cNvSpPr>
            <a:spLocks noChangeArrowheads="1"/>
          </p:cNvSpPr>
          <p:nvPr/>
        </p:nvSpPr>
        <p:spPr bwMode="auto">
          <a:xfrm>
            <a:off x="8655010" y="15980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62</a:t>
            </a:r>
            <a:endParaRPr kumimoji="1" lang="en-US" altLang="zh-CN" sz="2400" b="1" dirty="0"/>
          </a:p>
        </p:txBody>
      </p:sp>
      <p:sp>
        <p:nvSpPr>
          <p:cNvPr id="73" name="Oval 61"/>
          <p:cNvSpPr>
            <a:spLocks noChangeArrowheads="1"/>
          </p:cNvSpPr>
          <p:nvPr/>
        </p:nvSpPr>
        <p:spPr bwMode="auto">
          <a:xfrm>
            <a:off x="9112210" y="2280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88</a:t>
            </a:r>
            <a:endParaRPr kumimoji="1" lang="en-US" altLang="zh-CN" sz="2400" b="1" dirty="0"/>
          </a:p>
        </p:txBody>
      </p:sp>
      <p:sp>
        <p:nvSpPr>
          <p:cNvPr id="104" name="Oval 64"/>
          <p:cNvSpPr>
            <a:spLocks noChangeArrowheads="1"/>
          </p:cNvSpPr>
          <p:nvPr/>
        </p:nvSpPr>
        <p:spPr bwMode="auto">
          <a:xfrm>
            <a:off x="8197810" y="22838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58</a:t>
            </a:r>
            <a:endParaRPr kumimoji="1" lang="en-US" altLang="zh-CN" sz="2400" b="1" dirty="0"/>
          </a:p>
        </p:txBody>
      </p:sp>
      <p:sp>
        <p:nvSpPr>
          <p:cNvPr id="105" name="Oval 65"/>
          <p:cNvSpPr>
            <a:spLocks noChangeArrowheads="1"/>
          </p:cNvSpPr>
          <p:nvPr/>
        </p:nvSpPr>
        <p:spPr bwMode="auto">
          <a:xfrm>
            <a:off x="9493210" y="304582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98</a:t>
            </a:r>
            <a:endParaRPr kumimoji="1" lang="en-US" altLang="zh-CN" sz="2400" b="1" dirty="0"/>
          </a:p>
        </p:txBody>
      </p:sp>
      <p:sp>
        <p:nvSpPr>
          <p:cNvPr id="107" name="Oval 67"/>
          <p:cNvSpPr>
            <a:spLocks noChangeArrowheads="1"/>
          </p:cNvSpPr>
          <p:nvPr/>
        </p:nvSpPr>
        <p:spPr bwMode="auto">
          <a:xfrm>
            <a:off x="9904094" y="375347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99</a:t>
            </a:r>
            <a:endParaRPr kumimoji="1" lang="en-US" altLang="zh-CN" sz="2400" b="1" dirty="0"/>
          </a:p>
        </p:txBody>
      </p:sp>
      <p:sp>
        <p:nvSpPr>
          <p:cNvPr id="39" name="Oval 64"/>
          <p:cNvSpPr>
            <a:spLocks noChangeArrowheads="1"/>
          </p:cNvSpPr>
          <p:nvPr/>
        </p:nvSpPr>
        <p:spPr bwMode="auto">
          <a:xfrm>
            <a:off x="8197810" y="2283823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58</a:t>
            </a:r>
            <a:endParaRPr kumimoji="1" lang="en-US" altLang="zh-CN" sz="24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7087090" y="3042936"/>
            <a:ext cx="2138029" cy="2847603"/>
            <a:chOff x="5563090" y="3042936"/>
            <a:chExt cx="2138029" cy="2847603"/>
          </a:xfrm>
        </p:grpSpPr>
        <p:sp>
          <p:nvSpPr>
            <p:cNvPr id="110" name="Line 58"/>
            <p:cNvSpPr>
              <a:spLocks noChangeShapeType="1"/>
            </p:cNvSpPr>
            <p:nvPr/>
          </p:nvSpPr>
          <p:spPr bwMode="auto">
            <a:xfrm flipH="1">
              <a:off x="6941175" y="4206069"/>
              <a:ext cx="134144" cy="517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2"/>
            <p:cNvSpPr>
              <a:spLocks noChangeShapeType="1"/>
            </p:cNvSpPr>
            <p:nvPr/>
          </p:nvSpPr>
          <p:spPr bwMode="auto">
            <a:xfrm>
              <a:off x="6636158" y="3378118"/>
              <a:ext cx="387612" cy="5485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Oval 63"/>
            <p:cNvSpPr>
              <a:spLocks noChangeArrowheads="1"/>
            </p:cNvSpPr>
            <p:nvPr/>
          </p:nvSpPr>
          <p:spPr bwMode="auto">
            <a:xfrm>
              <a:off x="6868064" y="3816998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51</a:t>
              </a:r>
              <a:endParaRPr kumimoji="1" lang="en-US" altLang="zh-CN" sz="2400" b="1" dirty="0"/>
            </a:p>
          </p:txBody>
        </p:sp>
        <p:sp>
          <p:nvSpPr>
            <p:cNvPr id="109" name="Line 56"/>
            <p:cNvSpPr>
              <a:spLocks noChangeShapeType="1"/>
            </p:cNvSpPr>
            <p:nvPr/>
          </p:nvSpPr>
          <p:spPr bwMode="auto">
            <a:xfrm>
              <a:off x="7210964" y="4264301"/>
              <a:ext cx="263394" cy="5545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Oval 65"/>
            <p:cNvSpPr>
              <a:spLocks noChangeArrowheads="1"/>
            </p:cNvSpPr>
            <p:nvPr/>
          </p:nvSpPr>
          <p:spPr bwMode="auto">
            <a:xfrm>
              <a:off x="7243919" y="4650249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56</a:t>
              </a:r>
              <a:endParaRPr kumimoji="1" lang="en-US" altLang="zh-CN" sz="2400" b="1" dirty="0"/>
            </a:p>
          </p:txBody>
        </p:sp>
        <p:sp>
          <p:nvSpPr>
            <p:cNvPr id="114" name="Line 56"/>
            <p:cNvSpPr>
              <a:spLocks noChangeShapeType="1"/>
            </p:cNvSpPr>
            <p:nvPr/>
          </p:nvSpPr>
          <p:spPr bwMode="auto">
            <a:xfrm>
              <a:off x="6930654" y="5020398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" name="Oval 65"/>
            <p:cNvSpPr>
              <a:spLocks noChangeArrowheads="1"/>
            </p:cNvSpPr>
            <p:nvPr/>
          </p:nvSpPr>
          <p:spPr bwMode="auto">
            <a:xfrm>
              <a:off x="6955874" y="5433339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50</a:t>
              </a:r>
              <a:endParaRPr kumimoji="1" lang="en-US" altLang="zh-CN" sz="2400" b="1" dirty="0"/>
            </a:p>
          </p:txBody>
        </p:sp>
        <p:sp>
          <p:nvSpPr>
            <p:cNvPr id="111" name="Oval 62"/>
            <p:cNvSpPr>
              <a:spLocks noChangeArrowheads="1"/>
            </p:cNvSpPr>
            <p:nvPr/>
          </p:nvSpPr>
          <p:spPr bwMode="auto">
            <a:xfrm>
              <a:off x="6645698" y="4644824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49</a:t>
              </a:r>
              <a:endParaRPr kumimoji="1" lang="en-US" altLang="zh-CN" sz="2400" b="1" dirty="0"/>
            </a:p>
          </p:txBody>
        </p:sp>
        <p:sp>
          <p:nvSpPr>
            <p:cNvPr id="116" name="Line 55"/>
            <p:cNvSpPr>
              <a:spLocks noChangeShapeType="1"/>
            </p:cNvSpPr>
            <p:nvPr/>
          </p:nvSpPr>
          <p:spPr bwMode="auto">
            <a:xfrm flipH="1">
              <a:off x="6053245" y="4885993"/>
              <a:ext cx="304800" cy="685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Line 56"/>
            <p:cNvSpPr>
              <a:spLocks noChangeShapeType="1"/>
            </p:cNvSpPr>
            <p:nvPr/>
          </p:nvSpPr>
          <p:spPr bwMode="auto">
            <a:xfrm>
              <a:off x="6140769" y="4178919"/>
              <a:ext cx="197201" cy="544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Line 58"/>
            <p:cNvSpPr>
              <a:spLocks noChangeShapeType="1"/>
            </p:cNvSpPr>
            <p:nvPr/>
          </p:nvSpPr>
          <p:spPr bwMode="auto">
            <a:xfrm flipH="1">
              <a:off x="5835969" y="4178919"/>
              <a:ext cx="244429" cy="63990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" name="Line 59"/>
            <p:cNvSpPr>
              <a:spLocks noChangeShapeType="1"/>
            </p:cNvSpPr>
            <p:nvPr/>
          </p:nvSpPr>
          <p:spPr bwMode="auto">
            <a:xfrm flipH="1">
              <a:off x="6185570" y="3415866"/>
              <a:ext cx="298188" cy="5414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" name="Oval 61"/>
            <p:cNvSpPr>
              <a:spLocks noChangeArrowheads="1"/>
            </p:cNvSpPr>
            <p:nvPr/>
          </p:nvSpPr>
          <p:spPr bwMode="auto">
            <a:xfrm>
              <a:off x="5886637" y="3804905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35</a:t>
              </a:r>
              <a:endParaRPr kumimoji="1" lang="en-US" altLang="zh-CN" sz="2400" b="1" dirty="0"/>
            </a:p>
          </p:txBody>
        </p:sp>
        <p:sp>
          <p:nvSpPr>
            <p:cNvPr id="121" name="Oval 62"/>
            <p:cNvSpPr>
              <a:spLocks noChangeArrowheads="1"/>
            </p:cNvSpPr>
            <p:nvPr/>
          </p:nvSpPr>
          <p:spPr bwMode="auto">
            <a:xfrm>
              <a:off x="5563090" y="4641490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29</a:t>
              </a:r>
              <a:endParaRPr kumimoji="1" lang="en-US" altLang="zh-CN" sz="2400" b="1" dirty="0"/>
            </a:p>
          </p:txBody>
        </p:sp>
        <p:sp>
          <p:nvSpPr>
            <p:cNvPr id="122" name="Oval 65"/>
            <p:cNvSpPr>
              <a:spLocks noChangeArrowheads="1"/>
            </p:cNvSpPr>
            <p:nvPr/>
          </p:nvSpPr>
          <p:spPr bwMode="auto">
            <a:xfrm>
              <a:off x="6137518" y="4650249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37</a:t>
              </a:r>
              <a:endParaRPr kumimoji="1" lang="en-US" altLang="zh-CN" sz="2400" b="1" dirty="0"/>
            </a:p>
          </p:txBody>
        </p:sp>
        <p:sp>
          <p:nvSpPr>
            <p:cNvPr id="123" name="Oval 67"/>
            <p:cNvSpPr>
              <a:spLocks noChangeArrowheads="1"/>
            </p:cNvSpPr>
            <p:nvPr/>
          </p:nvSpPr>
          <p:spPr bwMode="auto">
            <a:xfrm>
              <a:off x="5824645" y="5416581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36</a:t>
              </a:r>
              <a:endParaRPr kumimoji="1" lang="en-US" altLang="zh-CN" sz="2400" b="1" dirty="0"/>
            </a:p>
          </p:txBody>
        </p:sp>
        <p:sp>
          <p:nvSpPr>
            <p:cNvPr id="106" name="Oval 66"/>
            <p:cNvSpPr>
              <a:spLocks noChangeArrowheads="1"/>
            </p:cNvSpPr>
            <p:nvPr/>
          </p:nvSpPr>
          <p:spPr bwMode="auto">
            <a:xfrm>
              <a:off x="6337970" y="3042936"/>
              <a:ext cx="457200" cy="457200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CC3300"/>
              </a:solidFill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47</a:t>
              </a:r>
              <a:endParaRPr kumimoji="1" lang="en-US" altLang="zh-CN" sz="2400" b="1" dirty="0"/>
            </a:p>
          </p:txBody>
        </p:sp>
      </p:grp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11111E-6 L 0.03629 -0.111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0" animBg="1"/>
      <p:bldP spid="39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 bwMode="auto">
          <a:xfrm>
            <a:off x="7680176" y="3314912"/>
            <a:ext cx="1310795" cy="2448273"/>
          </a:xfrm>
          <a:custGeom>
            <a:avLst/>
            <a:gdLst>
              <a:gd name="connsiteX0" fmla="*/ 355298 w 1464837"/>
              <a:gd name="connsiteY0" fmla="*/ 139148 h 2723322"/>
              <a:gd name="connsiteX1" fmla="*/ 355298 w 1464837"/>
              <a:gd name="connsiteY1" fmla="*/ 139148 h 2723322"/>
              <a:gd name="connsiteX2" fmla="*/ 401681 w 1464837"/>
              <a:gd name="connsiteY2" fmla="*/ 66261 h 2723322"/>
              <a:gd name="connsiteX3" fmla="*/ 434811 w 1464837"/>
              <a:gd name="connsiteY3" fmla="*/ 53009 h 2723322"/>
              <a:gd name="connsiteX4" fmla="*/ 441437 w 1464837"/>
              <a:gd name="connsiteY4" fmla="*/ 33131 h 2723322"/>
              <a:gd name="connsiteX5" fmla="*/ 467942 w 1464837"/>
              <a:gd name="connsiteY5" fmla="*/ 26505 h 2723322"/>
              <a:gd name="connsiteX6" fmla="*/ 501072 w 1464837"/>
              <a:gd name="connsiteY6" fmla="*/ 19879 h 2723322"/>
              <a:gd name="connsiteX7" fmla="*/ 580585 w 1464837"/>
              <a:gd name="connsiteY7" fmla="*/ 0 h 2723322"/>
              <a:gd name="connsiteX8" fmla="*/ 746237 w 1464837"/>
              <a:gd name="connsiteY8" fmla="*/ 6626 h 2723322"/>
              <a:gd name="connsiteX9" fmla="*/ 772742 w 1464837"/>
              <a:gd name="connsiteY9" fmla="*/ 19879 h 2723322"/>
              <a:gd name="connsiteX10" fmla="*/ 805872 w 1464837"/>
              <a:gd name="connsiteY10" fmla="*/ 39757 h 2723322"/>
              <a:gd name="connsiteX11" fmla="*/ 832376 w 1464837"/>
              <a:gd name="connsiteY11" fmla="*/ 53009 h 2723322"/>
              <a:gd name="connsiteX12" fmla="*/ 878759 w 1464837"/>
              <a:gd name="connsiteY12" fmla="*/ 79513 h 2723322"/>
              <a:gd name="connsiteX13" fmla="*/ 905263 w 1464837"/>
              <a:gd name="connsiteY13" fmla="*/ 119270 h 2723322"/>
              <a:gd name="connsiteX14" fmla="*/ 925142 w 1464837"/>
              <a:gd name="connsiteY14" fmla="*/ 139148 h 2723322"/>
              <a:gd name="connsiteX15" fmla="*/ 964898 w 1464837"/>
              <a:gd name="connsiteY15" fmla="*/ 198783 h 2723322"/>
              <a:gd name="connsiteX16" fmla="*/ 978150 w 1464837"/>
              <a:gd name="connsiteY16" fmla="*/ 245166 h 2723322"/>
              <a:gd name="connsiteX17" fmla="*/ 998028 w 1464837"/>
              <a:gd name="connsiteY17" fmla="*/ 271670 h 2723322"/>
              <a:gd name="connsiteX18" fmla="*/ 1017907 w 1464837"/>
              <a:gd name="connsiteY18" fmla="*/ 318053 h 2723322"/>
              <a:gd name="connsiteX19" fmla="*/ 1024533 w 1464837"/>
              <a:gd name="connsiteY19" fmla="*/ 357809 h 2723322"/>
              <a:gd name="connsiteX20" fmla="*/ 1037785 w 1464837"/>
              <a:gd name="connsiteY20" fmla="*/ 397566 h 2723322"/>
              <a:gd name="connsiteX21" fmla="*/ 1057663 w 1464837"/>
              <a:gd name="connsiteY21" fmla="*/ 457200 h 2723322"/>
              <a:gd name="connsiteX22" fmla="*/ 1084168 w 1464837"/>
              <a:gd name="connsiteY22" fmla="*/ 523461 h 2723322"/>
              <a:gd name="connsiteX23" fmla="*/ 1130550 w 1464837"/>
              <a:gd name="connsiteY23" fmla="*/ 616226 h 2723322"/>
              <a:gd name="connsiteX24" fmla="*/ 1137176 w 1464837"/>
              <a:gd name="connsiteY24" fmla="*/ 642731 h 2723322"/>
              <a:gd name="connsiteX25" fmla="*/ 1143802 w 1464837"/>
              <a:gd name="connsiteY25" fmla="*/ 675861 h 2723322"/>
              <a:gd name="connsiteX26" fmla="*/ 1150428 w 1464837"/>
              <a:gd name="connsiteY26" fmla="*/ 695740 h 2723322"/>
              <a:gd name="connsiteX27" fmla="*/ 1170307 w 1464837"/>
              <a:gd name="connsiteY27" fmla="*/ 715618 h 2723322"/>
              <a:gd name="connsiteX28" fmla="*/ 1190185 w 1464837"/>
              <a:gd name="connsiteY28" fmla="*/ 768626 h 2723322"/>
              <a:gd name="connsiteX29" fmla="*/ 1210063 w 1464837"/>
              <a:gd name="connsiteY29" fmla="*/ 801757 h 2723322"/>
              <a:gd name="connsiteX30" fmla="*/ 1223315 w 1464837"/>
              <a:gd name="connsiteY30" fmla="*/ 848140 h 2723322"/>
              <a:gd name="connsiteX31" fmla="*/ 1249820 w 1464837"/>
              <a:gd name="connsiteY31" fmla="*/ 921026 h 2723322"/>
              <a:gd name="connsiteX32" fmla="*/ 1263072 w 1464837"/>
              <a:gd name="connsiteY32" fmla="*/ 1000540 h 2723322"/>
              <a:gd name="connsiteX33" fmla="*/ 1276324 w 1464837"/>
              <a:gd name="connsiteY33" fmla="*/ 1027044 h 2723322"/>
              <a:gd name="connsiteX34" fmla="*/ 1296202 w 1464837"/>
              <a:gd name="connsiteY34" fmla="*/ 1080053 h 2723322"/>
              <a:gd name="connsiteX35" fmla="*/ 1309455 w 1464837"/>
              <a:gd name="connsiteY35" fmla="*/ 1199322 h 2723322"/>
              <a:gd name="connsiteX36" fmla="*/ 1316081 w 1464837"/>
              <a:gd name="connsiteY36" fmla="*/ 1219200 h 2723322"/>
              <a:gd name="connsiteX37" fmla="*/ 1335959 w 1464837"/>
              <a:gd name="connsiteY37" fmla="*/ 1252331 h 2723322"/>
              <a:gd name="connsiteX38" fmla="*/ 1342585 w 1464837"/>
              <a:gd name="connsiteY38" fmla="*/ 1285461 h 2723322"/>
              <a:gd name="connsiteX39" fmla="*/ 1355837 w 1464837"/>
              <a:gd name="connsiteY39" fmla="*/ 1318592 h 2723322"/>
              <a:gd name="connsiteX40" fmla="*/ 1382342 w 1464837"/>
              <a:gd name="connsiteY40" fmla="*/ 1404731 h 2723322"/>
              <a:gd name="connsiteX41" fmla="*/ 1395594 w 1464837"/>
              <a:gd name="connsiteY41" fmla="*/ 1470992 h 2723322"/>
              <a:gd name="connsiteX42" fmla="*/ 1402220 w 1464837"/>
              <a:gd name="connsiteY42" fmla="*/ 1504122 h 2723322"/>
              <a:gd name="connsiteX43" fmla="*/ 1422098 w 1464837"/>
              <a:gd name="connsiteY43" fmla="*/ 1550505 h 2723322"/>
              <a:gd name="connsiteX44" fmla="*/ 1435350 w 1464837"/>
              <a:gd name="connsiteY44" fmla="*/ 1630018 h 2723322"/>
              <a:gd name="connsiteX45" fmla="*/ 1461855 w 1464837"/>
              <a:gd name="connsiteY45" fmla="*/ 1782418 h 2723322"/>
              <a:gd name="connsiteX46" fmla="*/ 1448602 w 1464837"/>
              <a:gd name="connsiteY46" fmla="*/ 2020957 h 2723322"/>
              <a:gd name="connsiteX47" fmla="*/ 1428724 w 1464837"/>
              <a:gd name="connsiteY47" fmla="*/ 2073966 h 2723322"/>
              <a:gd name="connsiteX48" fmla="*/ 1422098 w 1464837"/>
              <a:gd name="connsiteY48" fmla="*/ 2120348 h 2723322"/>
              <a:gd name="connsiteX49" fmla="*/ 1415472 w 1464837"/>
              <a:gd name="connsiteY49" fmla="*/ 2140226 h 2723322"/>
              <a:gd name="connsiteX50" fmla="*/ 1382342 w 1464837"/>
              <a:gd name="connsiteY50" fmla="*/ 2226366 h 2723322"/>
              <a:gd name="connsiteX51" fmla="*/ 1355837 w 1464837"/>
              <a:gd name="connsiteY51" fmla="*/ 2292626 h 2723322"/>
              <a:gd name="connsiteX52" fmla="*/ 1329333 w 1464837"/>
              <a:gd name="connsiteY52" fmla="*/ 2345635 h 2723322"/>
              <a:gd name="connsiteX53" fmla="*/ 1309455 w 1464837"/>
              <a:gd name="connsiteY53" fmla="*/ 2392018 h 2723322"/>
              <a:gd name="connsiteX54" fmla="*/ 1256446 w 1464837"/>
              <a:gd name="connsiteY54" fmla="*/ 2458279 h 2723322"/>
              <a:gd name="connsiteX55" fmla="*/ 1203437 w 1464837"/>
              <a:gd name="connsiteY55" fmla="*/ 2531166 h 2723322"/>
              <a:gd name="connsiteX56" fmla="*/ 1150428 w 1464837"/>
              <a:gd name="connsiteY56" fmla="*/ 2597426 h 2723322"/>
              <a:gd name="connsiteX57" fmla="*/ 1104046 w 1464837"/>
              <a:gd name="connsiteY57" fmla="*/ 2637183 h 2723322"/>
              <a:gd name="connsiteX58" fmla="*/ 1070915 w 1464837"/>
              <a:gd name="connsiteY58" fmla="*/ 2643809 h 2723322"/>
              <a:gd name="connsiteX59" fmla="*/ 1031159 w 1464837"/>
              <a:gd name="connsiteY59" fmla="*/ 2670313 h 2723322"/>
              <a:gd name="connsiteX60" fmla="*/ 978150 w 1464837"/>
              <a:gd name="connsiteY60" fmla="*/ 2703444 h 2723322"/>
              <a:gd name="connsiteX61" fmla="*/ 858881 w 1464837"/>
              <a:gd name="connsiteY61" fmla="*/ 2716696 h 2723322"/>
              <a:gd name="connsiteX62" fmla="*/ 812498 w 1464837"/>
              <a:gd name="connsiteY62" fmla="*/ 2723322 h 2723322"/>
              <a:gd name="connsiteX63" fmla="*/ 666724 w 1464837"/>
              <a:gd name="connsiteY63" fmla="*/ 2703444 h 2723322"/>
              <a:gd name="connsiteX64" fmla="*/ 640220 w 1464837"/>
              <a:gd name="connsiteY64" fmla="*/ 2683566 h 2723322"/>
              <a:gd name="connsiteX65" fmla="*/ 607089 w 1464837"/>
              <a:gd name="connsiteY65" fmla="*/ 2676940 h 2723322"/>
              <a:gd name="connsiteX66" fmla="*/ 567333 w 1464837"/>
              <a:gd name="connsiteY66" fmla="*/ 2650435 h 2723322"/>
              <a:gd name="connsiteX67" fmla="*/ 547455 w 1464837"/>
              <a:gd name="connsiteY67" fmla="*/ 2630557 h 2723322"/>
              <a:gd name="connsiteX68" fmla="*/ 520950 w 1464837"/>
              <a:gd name="connsiteY68" fmla="*/ 2597426 h 2723322"/>
              <a:gd name="connsiteX69" fmla="*/ 487820 w 1464837"/>
              <a:gd name="connsiteY69" fmla="*/ 2590800 h 2723322"/>
              <a:gd name="connsiteX70" fmla="*/ 414933 w 1464837"/>
              <a:gd name="connsiteY70" fmla="*/ 2524540 h 2723322"/>
              <a:gd name="connsiteX71" fmla="*/ 381802 w 1464837"/>
              <a:gd name="connsiteY71" fmla="*/ 2471531 h 2723322"/>
              <a:gd name="connsiteX72" fmla="*/ 375176 w 1464837"/>
              <a:gd name="connsiteY72" fmla="*/ 2438400 h 2723322"/>
              <a:gd name="connsiteX73" fmla="*/ 348672 w 1464837"/>
              <a:gd name="connsiteY73" fmla="*/ 2372140 h 2723322"/>
              <a:gd name="connsiteX74" fmla="*/ 342046 w 1464837"/>
              <a:gd name="connsiteY74" fmla="*/ 2345635 h 2723322"/>
              <a:gd name="connsiteX75" fmla="*/ 322168 w 1464837"/>
              <a:gd name="connsiteY75" fmla="*/ 2319131 h 2723322"/>
              <a:gd name="connsiteX76" fmla="*/ 315542 w 1464837"/>
              <a:gd name="connsiteY76" fmla="*/ 2286000 h 2723322"/>
              <a:gd name="connsiteX77" fmla="*/ 295663 w 1464837"/>
              <a:gd name="connsiteY77" fmla="*/ 2272748 h 2723322"/>
              <a:gd name="connsiteX78" fmla="*/ 289037 w 1464837"/>
              <a:gd name="connsiteY78" fmla="*/ 2246244 h 2723322"/>
              <a:gd name="connsiteX79" fmla="*/ 282411 w 1464837"/>
              <a:gd name="connsiteY79" fmla="*/ 2226366 h 2723322"/>
              <a:gd name="connsiteX80" fmla="*/ 275785 w 1464837"/>
              <a:gd name="connsiteY80" fmla="*/ 2186609 h 2723322"/>
              <a:gd name="connsiteX81" fmla="*/ 255907 w 1464837"/>
              <a:gd name="connsiteY81" fmla="*/ 2173357 h 2723322"/>
              <a:gd name="connsiteX82" fmla="*/ 249281 w 1464837"/>
              <a:gd name="connsiteY82" fmla="*/ 2140226 h 2723322"/>
              <a:gd name="connsiteX83" fmla="*/ 242655 w 1464837"/>
              <a:gd name="connsiteY83" fmla="*/ 2113722 h 2723322"/>
              <a:gd name="connsiteX84" fmla="*/ 209524 w 1464837"/>
              <a:gd name="connsiteY84" fmla="*/ 2067340 h 2723322"/>
              <a:gd name="connsiteX85" fmla="*/ 189646 w 1464837"/>
              <a:gd name="connsiteY85" fmla="*/ 2007705 h 2723322"/>
              <a:gd name="connsiteX86" fmla="*/ 169768 w 1464837"/>
              <a:gd name="connsiteY86" fmla="*/ 1967948 h 2723322"/>
              <a:gd name="connsiteX87" fmla="*/ 143263 w 1464837"/>
              <a:gd name="connsiteY87" fmla="*/ 1921566 h 2723322"/>
              <a:gd name="connsiteX88" fmla="*/ 130011 w 1464837"/>
              <a:gd name="connsiteY88" fmla="*/ 1868557 h 2723322"/>
              <a:gd name="connsiteX89" fmla="*/ 123385 w 1464837"/>
              <a:gd name="connsiteY89" fmla="*/ 1848679 h 2723322"/>
              <a:gd name="connsiteX90" fmla="*/ 96881 w 1464837"/>
              <a:gd name="connsiteY90" fmla="*/ 1789044 h 2723322"/>
              <a:gd name="connsiteX91" fmla="*/ 90255 w 1464837"/>
              <a:gd name="connsiteY91" fmla="*/ 1742661 h 2723322"/>
              <a:gd name="connsiteX92" fmla="*/ 83628 w 1464837"/>
              <a:gd name="connsiteY92" fmla="*/ 1676400 h 2723322"/>
              <a:gd name="connsiteX93" fmla="*/ 63750 w 1464837"/>
              <a:gd name="connsiteY93" fmla="*/ 1616766 h 2723322"/>
              <a:gd name="connsiteX94" fmla="*/ 50498 w 1464837"/>
              <a:gd name="connsiteY94" fmla="*/ 1557131 h 2723322"/>
              <a:gd name="connsiteX95" fmla="*/ 37246 w 1464837"/>
              <a:gd name="connsiteY95" fmla="*/ 1477618 h 2723322"/>
              <a:gd name="connsiteX96" fmla="*/ 23994 w 1464837"/>
              <a:gd name="connsiteY96" fmla="*/ 1444487 h 2723322"/>
              <a:gd name="connsiteX97" fmla="*/ 4115 w 1464837"/>
              <a:gd name="connsiteY97" fmla="*/ 854766 h 2723322"/>
              <a:gd name="connsiteX98" fmla="*/ 17368 w 1464837"/>
              <a:gd name="connsiteY98" fmla="*/ 609600 h 2723322"/>
              <a:gd name="connsiteX99" fmla="*/ 37246 w 1464837"/>
              <a:gd name="connsiteY99" fmla="*/ 530087 h 2723322"/>
              <a:gd name="connsiteX100" fmla="*/ 43872 w 1464837"/>
              <a:gd name="connsiteY100" fmla="*/ 490331 h 2723322"/>
              <a:gd name="connsiteX101" fmla="*/ 77002 w 1464837"/>
              <a:gd name="connsiteY101" fmla="*/ 417444 h 2723322"/>
              <a:gd name="connsiteX102" fmla="*/ 83628 w 1464837"/>
              <a:gd name="connsiteY102" fmla="*/ 371061 h 2723322"/>
              <a:gd name="connsiteX103" fmla="*/ 96881 w 1464837"/>
              <a:gd name="connsiteY103" fmla="*/ 357809 h 2723322"/>
              <a:gd name="connsiteX104" fmla="*/ 110133 w 1464837"/>
              <a:gd name="connsiteY104" fmla="*/ 324679 h 2723322"/>
              <a:gd name="connsiteX105" fmla="*/ 143263 w 1464837"/>
              <a:gd name="connsiteY105" fmla="*/ 271670 h 2723322"/>
              <a:gd name="connsiteX106" fmla="*/ 169768 w 1464837"/>
              <a:gd name="connsiteY106" fmla="*/ 212035 h 2723322"/>
              <a:gd name="connsiteX107" fmla="*/ 209524 w 1464837"/>
              <a:gd name="connsiteY107" fmla="*/ 165653 h 2723322"/>
              <a:gd name="connsiteX108" fmla="*/ 236028 w 1464837"/>
              <a:gd name="connsiteY108" fmla="*/ 159026 h 2723322"/>
              <a:gd name="connsiteX109" fmla="*/ 262533 w 1464837"/>
              <a:gd name="connsiteY109" fmla="*/ 139148 h 2723322"/>
              <a:gd name="connsiteX110" fmla="*/ 282411 w 1464837"/>
              <a:gd name="connsiteY110" fmla="*/ 119270 h 2723322"/>
              <a:gd name="connsiteX111" fmla="*/ 308915 w 1464837"/>
              <a:gd name="connsiteY111" fmla="*/ 106018 h 2723322"/>
              <a:gd name="connsiteX112" fmla="*/ 348672 w 1464837"/>
              <a:gd name="connsiteY112" fmla="*/ 72887 h 2723322"/>
              <a:gd name="connsiteX113" fmla="*/ 408307 w 1464837"/>
              <a:gd name="connsiteY113" fmla="*/ 39757 h 2723322"/>
              <a:gd name="connsiteX114" fmla="*/ 428185 w 1464837"/>
              <a:gd name="connsiteY114" fmla="*/ 39757 h 2723322"/>
              <a:gd name="connsiteX115" fmla="*/ 428185 w 1464837"/>
              <a:gd name="connsiteY115" fmla="*/ 39757 h 2723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464837" h="2723322">
                <a:moveTo>
                  <a:pt x="355298" y="139148"/>
                </a:moveTo>
                <a:lnTo>
                  <a:pt x="355298" y="139148"/>
                </a:lnTo>
                <a:cubicBezTo>
                  <a:pt x="370759" y="114852"/>
                  <a:pt x="382148" y="87422"/>
                  <a:pt x="401681" y="66261"/>
                </a:cubicBezTo>
                <a:cubicBezTo>
                  <a:pt x="409748" y="57521"/>
                  <a:pt x="425674" y="60623"/>
                  <a:pt x="434811" y="53009"/>
                </a:cubicBezTo>
                <a:cubicBezTo>
                  <a:pt x="440177" y="48538"/>
                  <a:pt x="435983" y="37494"/>
                  <a:pt x="441437" y="33131"/>
                </a:cubicBezTo>
                <a:cubicBezTo>
                  <a:pt x="448548" y="27442"/>
                  <a:pt x="459052" y="28481"/>
                  <a:pt x="467942" y="26505"/>
                </a:cubicBezTo>
                <a:cubicBezTo>
                  <a:pt x="478936" y="24062"/>
                  <a:pt x="490109" y="22459"/>
                  <a:pt x="501072" y="19879"/>
                </a:cubicBezTo>
                <a:cubicBezTo>
                  <a:pt x="527666" y="13621"/>
                  <a:pt x="554081" y="6626"/>
                  <a:pt x="580585" y="0"/>
                </a:cubicBezTo>
                <a:cubicBezTo>
                  <a:pt x="635802" y="2209"/>
                  <a:pt x="691269" y="939"/>
                  <a:pt x="746237" y="6626"/>
                </a:cubicBezTo>
                <a:cubicBezTo>
                  <a:pt x="756062" y="7642"/>
                  <a:pt x="764107" y="15082"/>
                  <a:pt x="772742" y="19879"/>
                </a:cubicBezTo>
                <a:cubicBezTo>
                  <a:pt x="784000" y="26133"/>
                  <a:pt x="794614" y="33503"/>
                  <a:pt x="805872" y="39757"/>
                </a:cubicBezTo>
                <a:cubicBezTo>
                  <a:pt x="814506" y="44554"/>
                  <a:pt x="823705" y="48279"/>
                  <a:pt x="832376" y="53009"/>
                </a:cubicBezTo>
                <a:cubicBezTo>
                  <a:pt x="848009" y="61536"/>
                  <a:pt x="863298" y="70678"/>
                  <a:pt x="878759" y="79513"/>
                </a:cubicBezTo>
                <a:cubicBezTo>
                  <a:pt x="887594" y="92765"/>
                  <a:pt x="894000" y="108008"/>
                  <a:pt x="905263" y="119270"/>
                </a:cubicBezTo>
                <a:cubicBezTo>
                  <a:pt x="911889" y="125896"/>
                  <a:pt x="919519" y="131651"/>
                  <a:pt x="925142" y="139148"/>
                </a:cubicBezTo>
                <a:cubicBezTo>
                  <a:pt x="939476" y="158260"/>
                  <a:pt x="951646" y="178905"/>
                  <a:pt x="964898" y="198783"/>
                </a:cubicBezTo>
                <a:cubicBezTo>
                  <a:pt x="969315" y="214244"/>
                  <a:pt x="971496" y="230528"/>
                  <a:pt x="978150" y="245166"/>
                </a:cubicBezTo>
                <a:cubicBezTo>
                  <a:pt x="982720" y="255220"/>
                  <a:pt x="992740" y="261975"/>
                  <a:pt x="998028" y="271670"/>
                </a:cubicBezTo>
                <a:cubicBezTo>
                  <a:pt x="1006083" y="286437"/>
                  <a:pt x="1011281" y="302592"/>
                  <a:pt x="1017907" y="318053"/>
                </a:cubicBezTo>
                <a:cubicBezTo>
                  <a:pt x="1020116" y="331305"/>
                  <a:pt x="1021275" y="344775"/>
                  <a:pt x="1024533" y="357809"/>
                </a:cubicBezTo>
                <a:cubicBezTo>
                  <a:pt x="1027921" y="371361"/>
                  <a:pt x="1034397" y="384014"/>
                  <a:pt x="1037785" y="397566"/>
                </a:cubicBezTo>
                <a:cubicBezTo>
                  <a:pt x="1047296" y="435609"/>
                  <a:pt x="1041029" y="415615"/>
                  <a:pt x="1057663" y="457200"/>
                </a:cubicBezTo>
                <a:cubicBezTo>
                  <a:pt x="1069310" y="515435"/>
                  <a:pt x="1055641" y="466408"/>
                  <a:pt x="1084168" y="523461"/>
                </a:cubicBezTo>
                <a:cubicBezTo>
                  <a:pt x="1146928" y="648980"/>
                  <a:pt x="1057730" y="488791"/>
                  <a:pt x="1130550" y="616226"/>
                </a:cubicBezTo>
                <a:cubicBezTo>
                  <a:pt x="1132759" y="625061"/>
                  <a:pt x="1135200" y="633841"/>
                  <a:pt x="1137176" y="642731"/>
                </a:cubicBezTo>
                <a:cubicBezTo>
                  <a:pt x="1139619" y="653725"/>
                  <a:pt x="1141071" y="664935"/>
                  <a:pt x="1143802" y="675861"/>
                </a:cubicBezTo>
                <a:cubicBezTo>
                  <a:pt x="1145496" y="682637"/>
                  <a:pt x="1146554" y="689928"/>
                  <a:pt x="1150428" y="695740"/>
                </a:cubicBezTo>
                <a:cubicBezTo>
                  <a:pt x="1155626" y="703537"/>
                  <a:pt x="1163681" y="708992"/>
                  <a:pt x="1170307" y="715618"/>
                </a:cubicBezTo>
                <a:cubicBezTo>
                  <a:pt x="1176042" y="732823"/>
                  <a:pt x="1182262" y="752779"/>
                  <a:pt x="1190185" y="768626"/>
                </a:cubicBezTo>
                <a:cubicBezTo>
                  <a:pt x="1195945" y="780145"/>
                  <a:pt x="1204303" y="790238"/>
                  <a:pt x="1210063" y="801757"/>
                </a:cubicBezTo>
                <a:cubicBezTo>
                  <a:pt x="1215360" y="812350"/>
                  <a:pt x="1220483" y="838230"/>
                  <a:pt x="1223315" y="848140"/>
                </a:cubicBezTo>
                <a:cubicBezTo>
                  <a:pt x="1229987" y="871492"/>
                  <a:pt x="1243493" y="900461"/>
                  <a:pt x="1249820" y="921026"/>
                </a:cubicBezTo>
                <a:cubicBezTo>
                  <a:pt x="1266227" y="974351"/>
                  <a:pt x="1245536" y="936242"/>
                  <a:pt x="1263072" y="1000540"/>
                </a:cubicBezTo>
                <a:cubicBezTo>
                  <a:pt x="1265671" y="1010069"/>
                  <a:pt x="1272525" y="1017926"/>
                  <a:pt x="1276324" y="1027044"/>
                </a:cubicBezTo>
                <a:cubicBezTo>
                  <a:pt x="1283582" y="1044464"/>
                  <a:pt x="1289576" y="1062383"/>
                  <a:pt x="1296202" y="1080053"/>
                </a:cubicBezTo>
                <a:cubicBezTo>
                  <a:pt x="1300206" y="1132103"/>
                  <a:pt x="1298543" y="1155676"/>
                  <a:pt x="1309455" y="1199322"/>
                </a:cubicBezTo>
                <a:cubicBezTo>
                  <a:pt x="1311149" y="1206098"/>
                  <a:pt x="1312958" y="1212953"/>
                  <a:pt x="1316081" y="1219200"/>
                </a:cubicBezTo>
                <a:cubicBezTo>
                  <a:pt x="1321841" y="1230719"/>
                  <a:pt x="1329333" y="1241287"/>
                  <a:pt x="1335959" y="1252331"/>
                </a:cubicBezTo>
                <a:cubicBezTo>
                  <a:pt x="1338168" y="1263374"/>
                  <a:pt x="1339349" y="1274674"/>
                  <a:pt x="1342585" y="1285461"/>
                </a:cubicBezTo>
                <a:cubicBezTo>
                  <a:pt x="1346003" y="1296854"/>
                  <a:pt x="1353162" y="1307002"/>
                  <a:pt x="1355837" y="1318592"/>
                </a:cubicBezTo>
                <a:cubicBezTo>
                  <a:pt x="1375367" y="1403224"/>
                  <a:pt x="1345124" y="1342701"/>
                  <a:pt x="1382342" y="1404731"/>
                </a:cubicBezTo>
                <a:cubicBezTo>
                  <a:pt x="1395325" y="1482630"/>
                  <a:pt x="1382415" y="1411687"/>
                  <a:pt x="1395594" y="1470992"/>
                </a:cubicBezTo>
                <a:cubicBezTo>
                  <a:pt x="1398037" y="1481986"/>
                  <a:pt x="1398659" y="1493438"/>
                  <a:pt x="1402220" y="1504122"/>
                </a:cubicBezTo>
                <a:cubicBezTo>
                  <a:pt x="1407539" y="1520080"/>
                  <a:pt x="1415472" y="1535044"/>
                  <a:pt x="1422098" y="1550505"/>
                </a:cubicBezTo>
                <a:cubicBezTo>
                  <a:pt x="1441375" y="1704718"/>
                  <a:pt x="1418513" y="1539100"/>
                  <a:pt x="1435350" y="1630018"/>
                </a:cubicBezTo>
                <a:cubicBezTo>
                  <a:pt x="1444739" y="1680719"/>
                  <a:pt x="1461855" y="1782418"/>
                  <a:pt x="1461855" y="1782418"/>
                </a:cubicBezTo>
                <a:cubicBezTo>
                  <a:pt x="1457578" y="1923546"/>
                  <a:pt x="1478042" y="1939995"/>
                  <a:pt x="1448602" y="2020957"/>
                </a:cubicBezTo>
                <a:cubicBezTo>
                  <a:pt x="1442153" y="2038692"/>
                  <a:pt x="1435350" y="2056296"/>
                  <a:pt x="1428724" y="2073966"/>
                </a:cubicBezTo>
                <a:cubicBezTo>
                  <a:pt x="1426515" y="2089427"/>
                  <a:pt x="1425161" y="2105034"/>
                  <a:pt x="1422098" y="2120348"/>
                </a:cubicBezTo>
                <a:cubicBezTo>
                  <a:pt x="1420728" y="2127197"/>
                  <a:pt x="1417924" y="2133686"/>
                  <a:pt x="1415472" y="2140226"/>
                </a:cubicBezTo>
                <a:cubicBezTo>
                  <a:pt x="1404670" y="2169031"/>
                  <a:pt x="1392072" y="2197181"/>
                  <a:pt x="1382342" y="2226366"/>
                </a:cubicBezTo>
                <a:cubicBezTo>
                  <a:pt x="1372484" y="2255935"/>
                  <a:pt x="1373435" y="2254915"/>
                  <a:pt x="1355837" y="2292626"/>
                </a:cubicBezTo>
                <a:cubicBezTo>
                  <a:pt x="1347483" y="2310528"/>
                  <a:pt x="1337687" y="2327733"/>
                  <a:pt x="1329333" y="2345635"/>
                </a:cubicBezTo>
                <a:cubicBezTo>
                  <a:pt x="1322220" y="2360878"/>
                  <a:pt x="1318593" y="2377896"/>
                  <a:pt x="1309455" y="2392018"/>
                </a:cubicBezTo>
                <a:cubicBezTo>
                  <a:pt x="1294089" y="2415765"/>
                  <a:pt x="1273417" y="2435651"/>
                  <a:pt x="1256446" y="2458279"/>
                </a:cubicBezTo>
                <a:cubicBezTo>
                  <a:pt x="1153401" y="2595671"/>
                  <a:pt x="1300892" y="2409348"/>
                  <a:pt x="1203437" y="2531166"/>
                </a:cubicBezTo>
                <a:cubicBezTo>
                  <a:pt x="1189897" y="2571787"/>
                  <a:pt x="1201750" y="2546104"/>
                  <a:pt x="1150428" y="2597426"/>
                </a:cubicBezTo>
                <a:cubicBezTo>
                  <a:pt x="1140457" y="2607397"/>
                  <a:pt x="1120193" y="2631128"/>
                  <a:pt x="1104046" y="2637183"/>
                </a:cubicBezTo>
                <a:cubicBezTo>
                  <a:pt x="1093501" y="2641137"/>
                  <a:pt x="1081959" y="2641600"/>
                  <a:pt x="1070915" y="2643809"/>
                </a:cubicBezTo>
                <a:cubicBezTo>
                  <a:pt x="1045128" y="2682489"/>
                  <a:pt x="1073946" y="2648919"/>
                  <a:pt x="1031159" y="2670313"/>
                </a:cubicBezTo>
                <a:cubicBezTo>
                  <a:pt x="1012522" y="2679632"/>
                  <a:pt x="998271" y="2698027"/>
                  <a:pt x="978150" y="2703444"/>
                </a:cubicBezTo>
                <a:cubicBezTo>
                  <a:pt x="939524" y="2713843"/>
                  <a:pt x="898597" y="2711930"/>
                  <a:pt x="858881" y="2716696"/>
                </a:cubicBezTo>
                <a:cubicBezTo>
                  <a:pt x="843374" y="2718557"/>
                  <a:pt x="827959" y="2721113"/>
                  <a:pt x="812498" y="2723322"/>
                </a:cubicBezTo>
                <a:cubicBezTo>
                  <a:pt x="763907" y="2716696"/>
                  <a:pt x="714509" y="2714471"/>
                  <a:pt x="666724" y="2703444"/>
                </a:cubicBezTo>
                <a:cubicBezTo>
                  <a:pt x="655963" y="2700961"/>
                  <a:pt x="650312" y="2688051"/>
                  <a:pt x="640220" y="2683566"/>
                </a:cubicBezTo>
                <a:cubicBezTo>
                  <a:pt x="629928" y="2678992"/>
                  <a:pt x="618133" y="2679149"/>
                  <a:pt x="607089" y="2676940"/>
                </a:cubicBezTo>
                <a:cubicBezTo>
                  <a:pt x="543681" y="2613529"/>
                  <a:pt x="624865" y="2688789"/>
                  <a:pt x="567333" y="2650435"/>
                </a:cubicBezTo>
                <a:cubicBezTo>
                  <a:pt x="559536" y="2645237"/>
                  <a:pt x="553626" y="2637609"/>
                  <a:pt x="547455" y="2630557"/>
                </a:cubicBezTo>
                <a:cubicBezTo>
                  <a:pt x="538142" y="2619913"/>
                  <a:pt x="532718" y="2605271"/>
                  <a:pt x="520950" y="2597426"/>
                </a:cubicBezTo>
                <a:cubicBezTo>
                  <a:pt x="511579" y="2591179"/>
                  <a:pt x="498863" y="2593009"/>
                  <a:pt x="487820" y="2590800"/>
                </a:cubicBezTo>
                <a:cubicBezTo>
                  <a:pt x="429180" y="2532161"/>
                  <a:pt x="455603" y="2551653"/>
                  <a:pt x="414933" y="2524540"/>
                </a:cubicBezTo>
                <a:cubicBezTo>
                  <a:pt x="401334" y="2506407"/>
                  <a:pt x="389077" y="2493356"/>
                  <a:pt x="381802" y="2471531"/>
                </a:cubicBezTo>
                <a:cubicBezTo>
                  <a:pt x="378240" y="2460847"/>
                  <a:pt x="378737" y="2449084"/>
                  <a:pt x="375176" y="2438400"/>
                </a:cubicBezTo>
                <a:cubicBezTo>
                  <a:pt x="367654" y="2415833"/>
                  <a:pt x="356673" y="2394542"/>
                  <a:pt x="348672" y="2372140"/>
                </a:cubicBezTo>
                <a:cubicBezTo>
                  <a:pt x="345609" y="2363564"/>
                  <a:pt x="346119" y="2353780"/>
                  <a:pt x="342046" y="2345635"/>
                </a:cubicBezTo>
                <a:cubicBezTo>
                  <a:pt x="337107" y="2335758"/>
                  <a:pt x="328794" y="2327966"/>
                  <a:pt x="322168" y="2319131"/>
                </a:cubicBezTo>
                <a:cubicBezTo>
                  <a:pt x="319959" y="2308087"/>
                  <a:pt x="321130" y="2295778"/>
                  <a:pt x="315542" y="2286000"/>
                </a:cubicBezTo>
                <a:cubicBezTo>
                  <a:pt x="311591" y="2279086"/>
                  <a:pt x="300081" y="2279374"/>
                  <a:pt x="295663" y="2272748"/>
                </a:cubicBezTo>
                <a:cubicBezTo>
                  <a:pt x="290611" y="2265171"/>
                  <a:pt x="291539" y="2255000"/>
                  <a:pt x="289037" y="2246244"/>
                </a:cubicBezTo>
                <a:cubicBezTo>
                  <a:pt x="287118" y="2239528"/>
                  <a:pt x="284620" y="2232992"/>
                  <a:pt x="282411" y="2226366"/>
                </a:cubicBezTo>
                <a:cubicBezTo>
                  <a:pt x="280202" y="2213114"/>
                  <a:pt x="281793" y="2198626"/>
                  <a:pt x="275785" y="2186609"/>
                </a:cubicBezTo>
                <a:cubicBezTo>
                  <a:pt x="272224" y="2179486"/>
                  <a:pt x="259858" y="2180271"/>
                  <a:pt x="255907" y="2173357"/>
                </a:cubicBezTo>
                <a:cubicBezTo>
                  <a:pt x="250319" y="2163578"/>
                  <a:pt x="251724" y="2151220"/>
                  <a:pt x="249281" y="2140226"/>
                </a:cubicBezTo>
                <a:cubicBezTo>
                  <a:pt x="247306" y="2131336"/>
                  <a:pt x="246242" y="2122092"/>
                  <a:pt x="242655" y="2113722"/>
                </a:cubicBezTo>
                <a:cubicBezTo>
                  <a:pt x="239427" y="2106190"/>
                  <a:pt x="211783" y="2070352"/>
                  <a:pt x="209524" y="2067340"/>
                </a:cubicBezTo>
                <a:cubicBezTo>
                  <a:pt x="202136" y="2037786"/>
                  <a:pt x="203508" y="2038202"/>
                  <a:pt x="189646" y="2007705"/>
                </a:cubicBezTo>
                <a:cubicBezTo>
                  <a:pt x="183515" y="1994217"/>
                  <a:pt x="175271" y="1981705"/>
                  <a:pt x="169768" y="1967948"/>
                </a:cubicBezTo>
                <a:cubicBezTo>
                  <a:pt x="151971" y="1923455"/>
                  <a:pt x="178738" y="1957039"/>
                  <a:pt x="143263" y="1921566"/>
                </a:cubicBezTo>
                <a:cubicBezTo>
                  <a:pt x="128116" y="1876123"/>
                  <a:pt x="146004" y="1932528"/>
                  <a:pt x="130011" y="1868557"/>
                </a:cubicBezTo>
                <a:cubicBezTo>
                  <a:pt x="128317" y="1861781"/>
                  <a:pt x="125837" y="1855219"/>
                  <a:pt x="123385" y="1848679"/>
                </a:cubicBezTo>
                <a:cubicBezTo>
                  <a:pt x="110694" y="1814835"/>
                  <a:pt x="111940" y="1819163"/>
                  <a:pt x="96881" y="1789044"/>
                </a:cubicBezTo>
                <a:cubicBezTo>
                  <a:pt x="94672" y="1773583"/>
                  <a:pt x="92080" y="1758172"/>
                  <a:pt x="90255" y="1742661"/>
                </a:cubicBezTo>
                <a:cubicBezTo>
                  <a:pt x="87661" y="1720616"/>
                  <a:pt x="88201" y="1698121"/>
                  <a:pt x="83628" y="1676400"/>
                </a:cubicBezTo>
                <a:cubicBezTo>
                  <a:pt x="79311" y="1655896"/>
                  <a:pt x="69358" y="1636955"/>
                  <a:pt x="63750" y="1616766"/>
                </a:cubicBezTo>
                <a:cubicBezTo>
                  <a:pt x="58300" y="1597146"/>
                  <a:pt x="54251" y="1577145"/>
                  <a:pt x="50498" y="1557131"/>
                </a:cubicBezTo>
                <a:cubicBezTo>
                  <a:pt x="46627" y="1536484"/>
                  <a:pt x="43800" y="1499465"/>
                  <a:pt x="37246" y="1477618"/>
                </a:cubicBezTo>
                <a:cubicBezTo>
                  <a:pt x="33828" y="1466225"/>
                  <a:pt x="28411" y="1455531"/>
                  <a:pt x="23994" y="1444487"/>
                </a:cubicBezTo>
                <a:cubicBezTo>
                  <a:pt x="-8601" y="1200019"/>
                  <a:pt x="143" y="1295637"/>
                  <a:pt x="4115" y="854766"/>
                </a:cubicBezTo>
                <a:cubicBezTo>
                  <a:pt x="4852" y="772928"/>
                  <a:pt x="12155" y="691275"/>
                  <a:pt x="17368" y="609600"/>
                </a:cubicBezTo>
                <a:cubicBezTo>
                  <a:pt x="21816" y="539924"/>
                  <a:pt x="9087" y="558248"/>
                  <a:pt x="37246" y="530087"/>
                </a:cubicBezTo>
                <a:cubicBezTo>
                  <a:pt x="39455" y="516835"/>
                  <a:pt x="39921" y="503172"/>
                  <a:pt x="43872" y="490331"/>
                </a:cubicBezTo>
                <a:cubicBezTo>
                  <a:pt x="50211" y="469729"/>
                  <a:pt x="66462" y="438523"/>
                  <a:pt x="77002" y="417444"/>
                </a:cubicBezTo>
                <a:cubicBezTo>
                  <a:pt x="79211" y="401983"/>
                  <a:pt x="78689" y="385877"/>
                  <a:pt x="83628" y="371061"/>
                </a:cubicBezTo>
                <a:cubicBezTo>
                  <a:pt x="85604" y="365134"/>
                  <a:pt x="93781" y="363233"/>
                  <a:pt x="96881" y="357809"/>
                </a:cubicBezTo>
                <a:cubicBezTo>
                  <a:pt x="102782" y="347482"/>
                  <a:pt x="105716" y="335722"/>
                  <a:pt x="110133" y="324679"/>
                </a:cubicBezTo>
                <a:cubicBezTo>
                  <a:pt x="122861" y="261035"/>
                  <a:pt x="103889" y="317606"/>
                  <a:pt x="143263" y="271670"/>
                </a:cubicBezTo>
                <a:cubicBezTo>
                  <a:pt x="152927" y="260395"/>
                  <a:pt x="163572" y="223187"/>
                  <a:pt x="169768" y="212035"/>
                </a:cubicBezTo>
                <a:cubicBezTo>
                  <a:pt x="174200" y="204057"/>
                  <a:pt x="199714" y="171259"/>
                  <a:pt x="209524" y="165653"/>
                </a:cubicBezTo>
                <a:cubicBezTo>
                  <a:pt x="217431" y="161135"/>
                  <a:pt x="227193" y="161235"/>
                  <a:pt x="236028" y="159026"/>
                </a:cubicBezTo>
                <a:cubicBezTo>
                  <a:pt x="244863" y="152400"/>
                  <a:pt x="254148" y="146335"/>
                  <a:pt x="262533" y="139148"/>
                </a:cubicBezTo>
                <a:cubicBezTo>
                  <a:pt x="269648" y="133050"/>
                  <a:pt x="274786" y="124717"/>
                  <a:pt x="282411" y="119270"/>
                </a:cubicBezTo>
                <a:cubicBezTo>
                  <a:pt x="290449" y="113529"/>
                  <a:pt x="300080" y="110435"/>
                  <a:pt x="308915" y="106018"/>
                </a:cubicBezTo>
                <a:cubicBezTo>
                  <a:pt x="331520" y="72112"/>
                  <a:pt x="310241" y="96907"/>
                  <a:pt x="348672" y="72887"/>
                </a:cubicBezTo>
                <a:cubicBezTo>
                  <a:pt x="380585" y="52941"/>
                  <a:pt x="369345" y="49497"/>
                  <a:pt x="408307" y="39757"/>
                </a:cubicBezTo>
                <a:cubicBezTo>
                  <a:pt x="414735" y="38150"/>
                  <a:pt x="421559" y="39757"/>
                  <a:pt x="428185" y="39757"/>
                </a:cubicBezTo>
                <a:lnTo>
                  <a:pt x="428185" y="39757"/>
                </a:lnTo>
              </a:path>
            </a:pathLst>
          </a:custGeom>
          <a:solidFill>
            <a:srgbClr val="FF66FF">
              <a:alpha val="49000"/>
            </a:srgbClr>
          </a:solidFill>
          <a:ln w="3175" algn="ctr">
            <a:noFill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Line 54"/>
          <p:cNvSpPr>
            <a:spLocks noChangeShapeType="1"/>
          </p:cNvSpPr>
          <p:nvPr/>
        </p:nvSpPr>
        <p:spPr bwMode="auto">
          <a:xfrm flipH="1">
            <a:off x="7740731" y="2331825"/>
            <a:ext cx="228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二叉搜索树的删除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781661" y="1270955"/>
            <a:ext cx="4702395" cy="3707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删除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情况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被删除节点左右子树都不为空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，可进行以下处理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以在它的右子树中寻找中序下的第一个结点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关键码最小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，用它的值填补到被删节点中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再递归处理该节点的删除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Line 55"/>
          <p:cNvSpPr>
            <a:spLocks noChangeShapeType="1"/>
          </p:cNvSpPr>
          <p:nvPr/>
        </p:nvSpPr>
        <p:spPr bwMode="auto">
          <a:xfrm>
            <a:off x="9341881" y="2966167"/>
            <a:ext cx="336857" cy="5807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Line 56"/>
          <p:cNvSpPr>
            <a:spLocks noChangeShapeType="1"/>
          </p:cNvSpPr>
          <p:nvPr/>
        </p:nvSpPr>
        <p:spPr bwMode="auto">
          <a:xfrm>
            <a:off x="8990971" y="233471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Line 57"/>
          <p:cNvSpPr>
            <a:spLocks noChangeShapeType="1"/>
          </p:cNvSpPr>
          <p:nvPr/>
        </p:nvSpPr>
        <p:spPr bwMode="auto">
          <a:xfrm flipH="1">
            <a:off x="8000371" y="1648912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Line 59"/>
          <p:cNvSpPr>
            <a:spLocks noChangeShapeType="1"/>
          </p:cNvSpPr>
          <p:nvPr/>
        </p:nvSpPr>
        <p:spPr bwMode="auto">
          <a:xfrm>
            <a:off x="8533771" y="1648912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Oval 60"/>
          <p:cNvSpPr>
            <a:spLocks noChangeArrowheads="1"/>
          </p:cNvSpPr>
          <p:nvPr/>
        </p:nvSpPr>
        <p:spPr bwMode="auto">
          <a:xfrm>
            <a:off x="8228971" y="126791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62</a:t>
            </a:r>
            <a:endParaRPr kumimoji="1" lang="en-US" altLang="zh-CN" sz="2400" b="1" dirty="0"/>
          </a:p>
        </p:txBody>
      </p:sp>
      <p:sp>
        <p:nvSpPr>
          <p:cNvPr id="73" name="Oval 61"/>
          <p:cNvSpPr>
            <a:spLocks noChangeArrowheads="1"/>
          </p:cNvSpPr>
          <p:nvPr/>
        </p:nvSpPr>
        <p:spPr bwMode="auto">
          <a:xfrm>
            <a:off x="8686171" y="1950825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88</a:t>
            </a:r>
            <a:endParaRPr kumimoji="1" lang="en-US" altLang="zh-CN" sz="2400" b="1" dirty="0"/>
          </a:p>
        </p:txBody>
      </p:sp>
      <p:sp>
        <p:nvSpPr>
          <p:cNvPr id="104" name="Oval 64"/>
          <p:cNvSpPr>
            <a:spLocks noChangeArrowheads="1"/>
          </p:cNvSpPr>
          <p:nvPr/>
        </p:nvSpPr>
        <p:spPr bwMode="auto">
          <a:xfrm>
            <a:off x="7771771" y="195371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58</a:t>
            </a:r>
            <a:endParaRPr kumimoji="1" lang="en-US" altLang="zh-CN" sz="2400" b="1" dirty="0"/>
          </a:p>
        </p:txBody>
      </p:sp>
      <p:sp>
        <p:nvSpPr>
          <p:cNvPr id="105" name="Oval 65"/>
          <p:cNvSpPr>
            <a:spLocks noChangeArrowheads="1"/>
          </p:cNvSpPr>
          <p:nvPr/>
        </p:nvSpPr>
        <p:spPr bwMode="auto">
          <a:xfrm>
            <a:off x="9067171" y="271571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98</a:t>
            </a:r>
            <a:endParaRPr kumimoji="1" lang="en-US" altLang="zh-CN" sz="2400" b="1" dirty="0"/>
          </a:p>
        </p:txBody>
      </p:sp>
      <p:sp>
        <p:nvSpPr>
          <p:cNvPr id="107" name="Oval 67"/>
          <p:cNvSpPr>
            <a:spLocks noChangeArrowheads="1"/>
          </p:cNvSpPr>
          <p:nvPr/>
        </p:nvSpPr>
        <p:spPr bwMode="auto">
          <a:xfrm>
            <a:off x="9478055" y="3423367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99</a:t>
            </a:r>
            <a:endParaRPr kumimoji="1" lang="en-US" altLang="zh-CN" sz="2400" b="1" dirty="0"/>
          </a:p>
        </p:txBody>
      </p:sp>
      <p:sp>
        <p:nvSpPr>
          <p:cNvPr id="110" name="Line 58"/>
          <p:cNvSpPr>
            <a:spLocks noChangeShapeType="1"/>
          </p:cNvSpPr>
          <p:nvPr/>
        </p:nvSpPr>
        <p:spPr bwMode="auto">
          <a:xfrm flipH="1">
            <a:off x="8039136" y="3875958"/>
            <a:ext cx="134144" cy="517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7734119" y="3048007"/>
            <a:ext cx="387612" cy="54858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Oval 63"/>
          <p:cNvSpPr>
            <a:spLocks noChangeArrowheads="1"/>
          </p:cNvSpPr>
          <p:nvPr/>
        </p:nvSpPr>
        <p:spPr bwMode="auto">
          <a:xfrm>
            <a:off x="7966025" y="3486887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51</a:t>
            </a:r>
            <a:endParaRPr kumimoji="1" lang="en-US" altLang="zh-CN" sz="2400" b="1" dirty="0"/>
          </a:p>
        </p:txBody>
      </p:sp>
      <p:sp>
        <p:nvSpPr>
          <p:cNvPr id="109" name="Line 56"/>
          <p:cNvSpPr>
            <a:spLocks noChangeShapeType="1"/>
          </p:cNvSpPr>
          <p:nvPr/>
        </p:nvSpPr>
        <p:spPr bwMode="auto">
          <a:xfrm>
            <a:off x="8308925" y="3934190"/>
            <a:ext cx="263394" cy="55452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Oval 65"/>
          <p:cNvSpPr>
            <a:spLocks noChangeArrowheads="1"/>
          </p:cNvSpPr>
          <p:nvPr/>
        </p:nvSpPr>
        <p:spPr bwMode="auto">
          <a:xfrm>
            <a:off x="8341880" y="432013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56</a:t>
            </a:r>
            <a:endParaRPr kumimoji="1" lang="en-US" altLang="zh-CN" sz="2400" b="1" dirty="0"/>
          </a:p>
        </p:txBody>
      </p:sp>
      <p:sp>
        <p:nvSpPr>
          <p:cNvPr id="114" name="Line 56"/>
          <p:cNvSpPr>
            <a:spLocks noChangeShapeType="1"/>
          </p:cNvSpPr>
          <p:nvPr/>
        </p:nvSpPr>
        <p:spPr bwMode="auto">
          <a:xfrm>
            <a:off x="8028615" y="4690287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Oval 65"/>
          <p:cNvSpPr>
            <a:spLocks noChangeArrowheads="1"/>
          </p:cNvSpPr>
          <p:nvPr/>
        </p:nvSpPr>
        <p:spPr bwMode="auto">
          <a:xfrm>
            <a:off x="8053835" y="510322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50</a:t>
            </a:r>
            <a:endParaRPr kumimoji="1" lang="en-US" altLang="zh-CN" sz="2400" b="1" dirty="0"/>
          </a:p>
        </p:txBody>
      </p:sp>
      <p:sp>
        <p:nvSpPr>
          <p:cNvPr id="111" name="Oval 62"/>
          <p:cNvSpPr>
            <a:spLocks noChangeArrowheads="1"/>
          </p:cNvSpPr>
          <p:nvPr/>
        </p:nvSpPr>
        <p:spPr bwMode="auto">
          <a:xfrm>
            <a:off x="7743659" y="4314713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49</a:t>
            </a:r>
            <a:endParaRPr kumimoji="1" lang="en-US" altLang="zh-CN" sz="2400" b="1" dirty="0"/>
          </a:p>
        </p:txBody>
      </p:sp>
      <p:sp>
        <p:nvSpPr>
          <p:cNvPr id="116" name="Line 55"/>
          <p:cNvSpPr>
            <a:spLocks noChangeShapeType="1"/>
          </p:cNvSpPr>
          <p:nvPr/>
        </p:nvSpPr>
        <p:spPr bwMode="auto">
          <a:xfrm flipH="1">
            <a:off x="7151206" y="4555882"/>
            <a:ext cx="304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Line 56"/>
          <p:cNvSpPr>
            <a:spLocks noChangeShapeType="1"/>
          </p:cNvSpPr>
          <p:nvPr/>
        </p:nvSpPr>
        <p:spPr bwMode="auto">
          <a:xfrm>
            <a:off x="7238730" y="3848808"/>
            <a:ext cx="197201" cy="5447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58"/>
          <p:cNvSpPr>
            <a:spLocks noChangeShapeType="1"/>
          </p:cNvSpPr>
          <p:nvPr/>
        </p:nvSpPr>
        <p:spPr bwMode="auto">
          <a:xfrm flipH="1">
            <a:off x="6933930" y="3848808"/>
            <a:ext cx="244429" cy="63990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Line 59"/>
          <p:cNvSpPr>
            <a:spLocks noChangeShapeType="1"/>
          </p:cNvSpPr>
          <p:nvPr/>
        </p:nvSpPr>
        <p:spPr bwMode="auto">
          <a:xfrm flipH="1">
            <a:off x="7283531" y="3085755"/>
            <a:ext cx="298188" cy="54147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Oval 61"/>
          <p:cNvSpPr>
            <a:spLocks noChangeArrowheads="1"/>
          </p:cNvSpPr>
          <p:nvPr/>
        </p:nvSpPr>
        <p:spPr bwMode="auto">
          <a:xfrm>
            <a:off x="6984598" y="3474794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35</a:t>
            </a:r>
            <a:endParaRPr kumimoji="1" lang="en-US" altLang="zh-CN" sz="2400" b="1" dirty="0"/>
          </a:p>
        </p:txBody>
      </p:sp>
      <p:sp>
        <p:nvSpPr>
          <p:cNvPr id="121" name="Oval 62"/>
          <p:cNvSpPr>
            <a:spLocks noChangeArrowheads="1"/>
          </p:cNvSpPr>
          <p:nvPr/>
        </p:nvSpPr>
        <p:spPr bwMode="auto">
          <a:xfrm>
            <a:off x="6661051" y="4311379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29</a:t>
            </a:r>
            <a:endParaRPr kumimoji="1" lang="en-US" altLang="zh-CN" sz="2400" b="1" dirty="0"/>
          </a:p>
        </p:txBody>
      </p:sp>
      <p:sp>
        <p:nvSpPr>
          <p:cNvPr id="122" name="Oval 65"/>
          <p:cNvSpPr>
            <a:spLocks noChangeArrowheads="1"/>
          </p:cNvSpPr>
          <p:nvPr/>
        </p:nvSpPr>
        <p:spPr bwMode="auto">
          <a:xfrm>
            <a:off x="7235479" y="432013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37</a:t>
            </a:r>
            <a:endParaRPr kumimoji="1" lang="en-US" altLang="zh-CN" sz="2400" b="1" dirty="0"/>
          </a:p>
        </p:txBody>
      </p:sp>
      <p:sp>
        <p:nvSpPr>
          <p:cNvPr id="123" name="Oval 67"/>
          <p:cNvSpPr>
            <a:spLocks noChangeArrowheads="1"/>
          </p:cNvSpPr>
          <p:nvPr/>
        </p:nvSpPr>
        <p:spPr bwMode="auto">
          <a:xfrm>
            <a:off x="6922606" y="5086470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36</a:t>
            </a:r>
            <a:endParaRPr kumimoji="1" lang="en-US" altLang="zh-CN" sz="2400" b="1" dirty="0"/>
          </a:p>
        </p:txBody>
      </p:sp>
      <p:sp>
        <p:nvSpPr>
          <p:cNvPr id="106" name="Oval 66"/>
          <p:cNvSpPr>
            <a:spLocks noChangeArrowheads="1"/>
          </p:cNvSpPr>
          <p:nvPr/>
        </p:nvSpPr>
        <p:spPr bwMode="auto">
          <a:xfrm>
            <a:off x="7435931" y="2712825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47</a:t>
            </a:r>
            <a:endParaRPr kumimoji="1" lang="en-US" altLang="zh-CN" sz="2400" b="1" dirty="0"/>
          </a:p>
        </p:txBody>
      </p:sp>
      <p:sp>
        <p:nvSpPr>
          <p:cNvPr id="33" name="Oval 66"/>
          <p:cNvSpPr>
            <a:spLocks noChangeArrowheads="1"/>
          </p:cNvSpPr>
          <p:nvPr/>
        </p:nvSpPr>
        <p:spPr bwMode="auto">
          <a:xfrm>
            <a:off x="7435931" y="2712825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47</a:t>
            </a:r>
            <a:endParaRPr kumimoji="1" lang="en-US" altLang="zh-CN" sz="2400" b="1" dirty="0"/>
          </a:p>
        </p:txBody>
      </p:sp>
      <p:sp>
        <p:nvSpPr>
          <p:cNvPr id="34" name="Oval 66"/>
          <p:cNvSpPr>
            <a:spLocks noChangeArrowheads="1"/>
          </p:cNvSpPr>
          <p:nvPr/>
        </p:nvSpPr>
        <p:spPr bwMode="auto">
          <a:xfrm>
            <a:off x="7743659" y="4309287"/>
            <a:ext cx="457200" cy="457200"/>
          </a:xfrm>
          <a:prstGeom prst="ellipse">
            <a:avLst/>
          </a:prstGeom>
          <a:solidFill>
            <a:srgbClr val="99FF33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49</a:t>
            </a:r>
            <a:endParaRPr kumimoji="1" lang="en-US" altLang="zh-CN" sz="2400" b="1" dirty="0"/>
          </a:p>
        </p:txBody>
      </p:sp>
      <p:sp>
        <p:nvSpPr>
          <p:cNvPr id="35" name="Oval 66"/>
          <p:cNvSpPr>
            <a:spLocks noChangeArrowheads="1"/>
          </p:cNvSpPr>
          <p:nvPr/>
        </p:nvSpPr>
        <p:spPr bwMode="auto">
          <a:xfrm>
            <a:off x="7444839" y="2719969"/>
            <a:ext cx="457200" cy="457200"/>
          </a:xfrm>
          <a:prstGeom prst="ellipse">
            <a:avLst/>
          </a:prstGeom>
          <a:solidFill>
            <a:srgbClr val="99FF33"/>
          </a:solidFill>
          <a:ln w="38100">
            <a:solidFill>
              <a:srgbClr val="CC3300"/>
            </a:solidFill>
            <a:rou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49</a:t>
            </a:r>
            <a:endParaRPr kumimoji="1" lang="en-US" altLang="zh-CN" sz="2400" b="1" dirty="0"/>
          </a:p>
        </p:txBody>
      </p:sp>
      <p:sp>
        <p:nvSpPr>
          <p:cNvPr id="6" name="矩形 5"/>
          <p:cNvSpPr/>
          <p:nvPr/>
        </p:nvSpPr>
        <p:spPr>
          <a:xfrm>
            <a:off x="8842587" y="4595431"/>
            <a:ext cx="1270935" cy="1015135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递归删除右子树节点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49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59620" y="5544047"/>
            <a:ext cx="7848872" cy="104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temp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while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(temp-&gt;left!=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temp = temp-&gt;left;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递归寻找右孩子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 = temp-&gt;data;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更新该被删除节点的关键码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Remove(p-&gt;data,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-&gt;right); </a:t>
            </a:r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7923027" y="2336767"/>
            <a:ext cx="718199" cy="457348"/>
            <a:chOff x="8019025" y="2048113"/>
            <a:chExt cx="718199" cy="457348"/>
          </a:xfrm>
        </p:grpSpPr>
        <p:cxnSp>
          <p:nvCxnSpPr>
            <p:cNvPr id="38" name="直接箭头连接符 37"/>
            <p:cNvCxnSpPr>
              <a:stCxn id="39" idx="2"/>
            </p:cNvCxnSpPr>
            <p:nvPr/>
          </p:nvCxnSpPr>
          <p:spPr bwMode="auto">
            <a:xfrm flipH="1">
              <a:off x="8019025" y="2258461"/>
              <a:ext cx="350888" cy="247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lg" len="lg"/>
            </a:ln>
            <a:effectLst/>
          </p:spPr>
        </p:cxnSp>
        <p:sp>
          <p:nvSpPr>
            <p:cNvPr id="39" name="Oval 67"/>
            <p:cNvSpPr>
              <a:spLocks noChangeArrowheads="1"/>
            </p:cNvSpPr>
            <p:nvPr/>
          </p:nvSpPr>
          <p:spPr bwMode="auto">
            <a:xfrm>
              <a:off x="8369913" y="2048113"/>
              <a:ext cx="367311" cy="420696"/>
            </a:xfrm>
            <a:prstGeom prst="ellipse">
              <a:avLst/>
            </a:prstGeom>
            <a:noFill/>
            <a:ln w="38100">
              <a:noFill/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000" b="1" dirty="0"/>
                <a:t>p</a:t>
              </a:r>
              <a:endParaRPr kumimoji="1" lang="en-US" altLang="zh-CN" sz="2400" b="1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327454" y="2946254"/>
            <a:ext cx="575510" cy="612280"/>
            <a:chOff x="7768616" y="1458520"/>
            <a:chExt cx="575510" cy="874450"/>
          </a:xfrm>
        </p:grpSpPr>
        <p:cxnSp>
          <p:nvCxnSpPr>
            <p:cNvPr id="44" name="直接箭头连接符 43"/>
            <p:cNvCxnSpPr/>
            <p:nvPr/>
          </p:nvCxnSpPr>
          <p:spPr bwMode="auto">
            <a:xfrm flipH="1">
              <a:off x="7830021" y="1895790"/>
              <a:ext cx="83782" cy="437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lg" len="lg"/>
            </a:ln>
            <a:effectLst/>
          </p:spPr>
        </p:cxnSp>
        <p:sp>
          <p:nvSpPr>
            <p:cNvPr id="45" name="Oval 67"/>
            <p:cNvSpPr>
              <a:spLocks noChangeArrowheads="1"/>
            </p:cNvSpPr>
            <p:nvPr/>
          </p:nvSpPr>
          <p:spPr bwMode="auto">
            <a:xfrm>
              <a:off x="7768616" y="1458520"/>
              <a:ext cx="575510" cy="420696"/>
            </a:xfrm>
            <a:prstGeom prst="ellipse">
              <a:avLst/>
            </a:prstGeom>
            <a:noFill/>
            <a:ln w="38100">
              <a:noFill/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000" b="1" dirty="0"/>
                <a:t>temp</a:t>
              </a:r>
              <a:endParaRPr kumimoji="1" lang="en-US" altLang="zh-CN" sz="2400" b="1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440490" y="4788187"/>
            <a:ext cx="575510" cy="654959"/>
            <a:chOff x="7762514" y="1300570"/>
            <a:chExt cx="575510" cy="935405"/>
          </a:xfrm>
        </p:grpSpPr>
        <p:cxnSp>
          <p:nvCxnSpPr>
            <p:cNvPr id="49" name="直接箭头连接符 48"/>
            <p:cNvCxnSpPr/>
            <p:nvPr/>
          </p:nvCxnSpPr>
          <p:spPr bwMode="auto">
            <a:xfrm flipV="1">
              <a:off x="8022275" y="1300570"/>
              <a:ext cx="163231" cy="5469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lg" len="lg"/>
            </a:ln>
            <a:effectLst/>
          </p:spPr>
        </p:cxnSp>
        <p:sp>
          <p:nvSpPr>
            <p:cNvPr id="50" name="Oval 67"/>
            <p:cNvSpPr>
              <a:spLocks noChangeArrowheads="1"/>
            </p:cNvSpPr>
            <p:nvPr/>
          </p:nvSpPr>
          <p:spPr bwMode="auto">
            <a:xfrm>
              <a:off x="7762514" y="1815279"/>
              <a:ext cx="575510" cy="420696"/>
            </a:xfrm>
            <a:prstGeom prst="ellipse">
              <a:avLst/>
            </a:prstGeom>
            <a:noFill/>
            <a:ln w="38100">
              <a:noFill/>
              <a:rou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000" b="1" dirty="0"/>
                <a:t>temp</a:t>
              </a:r>
              <a:endParaRPr kumimoji="1" lang="en-US" altLang="zh-CN" sz="2400" b="1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066480" y="5192518"/>
            <a:ext cx="44577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Remove(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&amp;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 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2157398" y="6426340"/>
            <a:ext cx="3086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3" grpId="0" bldLvl="0" animBg="1"/>
      <p:bldP spid="34" grpId="0" bldLvl="0" animBg="1"/>
      <p:bldP spid="35" grpId="0" bldLvl="0" animBg="1"/>
      <p:bldP spid="6" grpId="0" bldLvl="0" animBg="1"/>
      <p:bldP spid="3" grpId="0"/>
      <p:bldP spid="12" grpId="0"/>
      <p:bldP spid="5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二叉搜索树的删除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5520" y="1556792"/>
            <a:ext cx="9721080" cy="5073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Remove(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&amp;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       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在以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p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为根节点的树中删除元素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x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!=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     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若递归的各层子树不为空，说明顺利删除返回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true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Remove(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-&gt;left);  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递归进入左子树进行删除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Remove(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-&gt;right);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递归进入右子树删除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||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若至多有一个孩子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temp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以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temp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指向即将删除节点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-&gt;right;     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若左子树空，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p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地址更新为其右孩子地址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-&gt;left;     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若右子树空，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p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地址更新为其左孩子地址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delete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temp;          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删除节点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endParaRPr lang="en-US" altLang="zh-CN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                    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左右子树皆存在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temp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while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(temp-&gt;left!=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temp = temp-&gt;left;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递归寻找右孩子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 = temp-&gt;data;            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更新该被删除节点的关键码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Remove(p-&gt;data,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-&gt;right);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递归调用删除右子树中的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p-&gt;data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删除成功，返回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true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 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树中无关键码</a:t>
            </a:r>
            <a:r>
              <a:rPr lang="en-US" altLang="zh-CN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x</a:t>
            </a:r>
            <a:r>
              <a:rPr lang="zh-CN" altLang="en-US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，删除失败</a:t>
            </a:r>
            <a:endParaRPr lang="en-US" altLang="zh-CN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pPr>
              <a:lnSpc>
                <a:spcPts val="1850"/>
              </a:lnSpc>
            </a:pP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1703512" y="1124744"/>
            <a:ext cx="4824536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删除代码实现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中序遍历正确性：数学归纳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701" y="1196975"/>
            <a:ext cx="9765773" cy="4968875"/>
          </a:xfrm>
        </p:spPr>
      </p:pic>
    </p:spTree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效率：分摊分析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5933" y="1196975"/>
            <a:ext cx="8743309" cy="4968875"/>
          </a:xfrm>
        </p:spPr>
      </p:pic>
    </p:spTree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中序遍历 直接后继：右后代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4589" y="1196975"/>
            <a:ext cx="9865997" cy="4968875"/>
          </a:xfrm>
        </p:spPr>
      </p:pic>
    </p:spTree>
  </p:cSld>
  <p:clrMapOvr>
    <a:masterClrMapping/>
  </p:clrMapOvr>
  <p:transition>
    <p:zoom/>
  </p:transition>
</p:sld>
</file>

<file path=ppt/tags/tag1.xml><?xml version="1.0" encoding="utf-8"?>
<p:tagLst xmlns:p="http://schemas.openxmlformats.org/presentationml/2006/main">
  <p:tag name="COMMONDATA" val="eyJoZGlkIjoiZTkxZjA3NzE3ODJlMjExNGUwNzc2NmEwMTYxYmE2YzAifQ=="/>
  <p:tag name="KSO_WPP_MARK_KEY" val="3c933555-2d3e-4e56-bdef-6426197bc80b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anose="02010609060101010101" pitchFamily="2" charset="-122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清华PPT</Template>
  <TotalTime>0</TotalTime>
  <Words>5397</Words>
  <Application>WPS 演示</Application>
  <PresentationFormat>宽屏</PresentationFormat>
  <Paragraphs>1101</Paragraphs>
  <Slides>69</Slides>
  <Notes>2</Notes>
  <HiddenSlides>7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6" baseType="lpstr">
      <vt:lpstr>Arial</vt:lpstr>
      <vt:lpstr>宋体</vt:lpstr>
      <vt:lpstr>Wingdings</vt:lpstr>
      <vt:lpstr>黑体</vt:lpstr>
      <vt:lpstr>Arial Black</vt:lpstr>
      <vt:lpstr>Tahoma</vt:lpstr>
      <vt:lpstr>Courier New</vt:lpstr>
      <vt:lpstr>Times New Roman</vt:lpstr>
      <vt:lpstr>微软雅黑</vt:lpstr>
      <vt:lpstr>Baoli SC</vt:lpstr>
      <vt:lpstr>隶书</vt:lpstr>
      <vt:lpstr>Arial Unicode MS</vt:lpstr>
      <vt:lpstr>Calibri</vt:lpstr>
      <vt:lpstr>幼圆</vt:lpstr>
      <vt:lpstr>Consolas</vt:lpstr>
      <vt:lpstr>新宋体</vt:lpstr>
      <vt:lpstr>Tsinghua</vt:lpstr>
      <vt:lpstr>PowerPoint 演示文稿</vt:lpstr>
      <vt:lpstr>对中序遍历的观察</vt:lpstr>
      <vt:lpstr>PowerPoint 演示文稿</vt:lpstr>
      <vt:lpstr>中序遍历：迭代算法</vt:lpstr>
      <vt:lpstr>全曲</vt:lpstr>
      <vt:lpstr>实例</vt:lpstr>
      <vt:lpstr>中序遍历正确性：数学归纳</vt:lpstr>
      <vt:lpstr>效率：分摊分析</vt:lpstr>
      <vt:lpstr>中序遍历 直接后继：右后代</vt:lpstr>
      <vt:lpstr>直接后继：左父亲</vt:lpstr>
      <vt:lpstr>后序遍历：递归实现</vt:lpstr>
      <vt:lpstr>观察</vt:lpstr>
      <vt:lpstr>藤缠树</vt:lpstr>
      <vt:lpstr>后序遍历迭代算法：序曲</vt:lpstr>
      <vt:lpstr>全曲</vt:lpstr>
      <vt:lpstr>实例（1/2）</vt:lpstr>
      <vt:lpstr>实例（2/2）</vt:lpstr>
      <vt:lpstr>PowerPoint 演示文稿</vt:lpstr>
      <vt:lpstr>PowerPoint 演示文稿</vt:lpstr>
      <vt:lpstr>后序遍历：表达式树</vt:lpstr>
      <vt:lpstr>表达式树~后序遍历~RPN</vt:lpstr>
      <vt:lpstr>层次遍历：算法实现</vt:lpstr>
      <vt:lpstr>实例</vt:lpstr>
      <vt:lpstr>实例</vt:lpstr>
      <vt:lpstr>分析</vt:lpstr>
      <vt:lpstr>层次遍历：完全二叉树~紧凑表示~以向量实现</vt:lpstr>
      <vt:lpstr>层次遍历</vt:lpstr>
      <vt:lpstr>辅助队列的规模</vt:lpstr>
      <vt:lpstr>完全~满</vt:lpstr>
      <vt:lpstr>[先序|后序] + 中序</vt:lpstr>
      <vt:lpstr>[先序+后序] ?</vt:lpstr>
      <vt:lpstr>[先序+后序]!</vt:lpstr>
      <vt:lpstr>[先序+后序]??</vt:lpstr>
      <vt:lpstr>[先序+后序]x真!</vt:lpstr>
      <vt:lpstr>增强序列</vt:lpstr>
      <vt:lpstr>增强序列：实例</vt:lpstr>
      <vt:lpstr>编码</vt:lpstr>
      <vt:lpstr>PFC编码</vt:lpstr>
      <vt:lpstr>编码长度 vs. 叶节点平均深度</vt:lpstr>
      <vt:lpstr>最优编码树</vt:lpstr>
      <vt:lpstr>字符频率</vt:lpstr>
      <vt:lpstr>带权编码长度 vs. 叶节点平均带权深度</vt:lpstr>
      <vt:lpstr>最优带权编码树</vt:lpstr>
      <vt:lpstr>Huffman算法</vt:lpstr>
      <vt:lpstr>Huffman编码树：正确性：双子性</vt:lpstr>
      <vt:lpstr>不唯一性</vt:lpstr>
      <vt:lpstr>层次性</vt:lpstr>
      <vt:lpstr>数学归纳</vt:lpstr>
      <vt:lpstr>定差</vt:lpstr>
      <vt:lpstr>从最优，到最优</vt:lpstr>
      <vt:lpstr>PowerPoint 演示文稿</vt:lpstr>
      <vt:lpstr>回顾：算法复杂度</vt:lpstr>
      <vt:lpstr>如何规避移位？</vt:lpstr>
      <vt:lpstr>二叉搜索树概念</vt:lpstr>
      <vt:lpstr>二叉搜索树与中序遍历</vt:lpstr>
      <vt:lpstr>二叉搜索树的递归实现</vt:lpstr>
      <vt:lpstr>二叉搜索树的搜索</vt:lpstr>
      <vt:lpstr>二叉搜索树的搜索实现</vt:lpstr>
      <vt:lpstr>二叉搜索树的递归实现</vt:lpstr>
      <vt:lpstr>二叉搜索树的插入</vt:lpstr>
      <vt:lpstr>二叉搜索树的插入实现</vt:lpstr>
      <vt:lpstr>二叉搜索树的构建</vt:lpstr>
      <vt:lpstr>二叉搜索树的构建</vt:lpstr>
      <vt:lpstr>理想平衡与适度平衡</vt:lpstr>
      <vt:lpstr>二叉搜索树的删除</vt:lpstr>
      <vt:lpstr>二叉搜索树的删除</vt:lpstr>
      <vt:lpstr>二叉搜索树的删除</vt:lpstr>
      <vt:lpstr>二叉搜索树的删除</vt:lpstr>
      <vt:lpstr>二叉搜索树的删除</vt:lpstr>
    </vt:vector>
  </TitlesOfParts>
  <Company>江苏大丰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计算摄像学专题第一讲</dc:title>
  <dc:creator>邹涛</dc:creator>
  <cp:lastModifiedBy>贾庆山</cp:lastModifiedBy>
  <cp:revision>1467</cp:revision>
  <dcterms:created xsi:type="dcterms:W3CDTF">2011-01-31T10:16:00Z</dcterms:created>
  <dcterms:modified xsi:type="dcterms:W3CDTF">2022-11-18T08:38:51Z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E3E59CF7EC784CC7A71159A90CEE5594</vt:lpwstr>
  </property>
  <property fmtid="{D5CDD505-2E9C-101B-9397-08002B2CF9AE}" pid="3" name="KSOProductBuildVer">
    <vt:lpwstr>2052-11.1.0.12763</vt:lpwstr>
  </property>
</Properties>
</file>